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7"/>
  </p:notesMasterIdLst>
  <p:handoutMasterIdLst>
    <p:handoutMasterId r:id="rId48"/>
  </p:handoutMasterIdLst>
  <p:sldIdLst>
    <p:sldId id="261" r:id="rId3"/>
    <p:sldId id="271" r:id="rId4"/>
    <p:sldId id="508" r:id="rId5"/>
    <p:sldId id="529" r:id="rId6"/>
    <p:sldId id="532" r:id="rId7"/>
    <p:sldId id="533" r:id="rId8"/>
    <p:sldId id="534" r:id="rId9"/>
    <p:sldId id="535" r:id="rId10"/>
    <p:sldId id="536" r:id="rId11"/>
    <p:sldId id="537" r:id="rId12"/>
    <p:sldId id="538" r:id="rId13"/>
    <p:sldId id="539" r:id="rId14"/>
    <p:sldId id="540" r:id="rId15"/>
    <p:sldId id="541" r:id="rId16"/>
    <p:sldId id="542" r:id="rId17"/>
    <p:sldId id="543" r:id="rId18"/>
    <p:sldId id="544" r:id="rId19"/>
    <p:sldId id="510" r:id="rId20"/>
    <p:sldId id="512" r:id="rId21"/>
    <p:sldId id="513" r:id="rId22"/>
    <p:sldId id="514" r:id="rId23"/>
    <p:sldId id="515" r:id="rId24"/>
    <p:sldId id="516" r:id="rId25"/>
    <p:sldId id="517" r:id="rId26"/>
    <p:sldId id="519" r:id="rId27"/>
    <p:sldId id="518" r:id="rId28"/>
    <p:sldId id="520" r:id="rId29"/>
    <p:sldId id="521" r:id="rId30"/>
    <p:sldId id="522" r:id="rId31"/>
    <p:sldId id="523" r:id="rId32"/>
    <p:sldId id="524" r:id="rId33"/>
    <p:sldId id="545" r:id="rId34"/>
    <p:sldId id="525" r:id="rId35"/>
    <p:sldId id="526" r:id="rId36"/>
    <p:sldId id="547" r:id="rId37"/>
    <p:sldId id="548" r:id="rId38"/>
    <p:sldId id="549" r:id="rId39"/>
    <p:sldId id="550" r:id="rId40"/>
    <p:sldId id="546" r:id="rId41"/>
    <p:sldId id="530" r:id="rId42"/>
    <p:sldId id="531" r:id="rId43"/>
    <p:sldId id="527" r:id="rId44"/>
    <p:sldId id="528" r:id="rId45"/>
    <p:sldId id="50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261"/>
            <p14:sldId id="271"/>
            <p14:sldId id="508"/>
            <p14:sldId id="529"/>
            <p14:sldId id="532"/>
            <p14:sldId id="533"/>
            <p14:sldId id="534"/>
            <p14:sldId id="535"/>
            <p14:sldId id="536"/>
            <p14:sldId id="537"/>
            <p14:sldId id="538"/>
            <p14:sldId id="539"/>
            <p14:sldId id="540"/>
            <p14:sldId id="541"/>
            <p14:sldId id="542"/>
            <p14:sldId id="543"/>
            <p14:sldId id="544"/>
            <p14:sldId id="510"/>
            <p14:sldId id="512"/>
            <p14:sldId id="513"/>
            <p14:sldId id="514"/>
            <p14:sldId id="515"/>
            <p14:sldId id="516"/>
            <p14:sldId id="517"/>
            <p14:sldId id="519"/>
            <p14:sldId id="518"/>
            <p14:sldId id="520"/>
            <p14:sldId id="521"/>
            <p14:sldId id="522"/>
            <p14:sldId id="523"/>
            <p14:sldId id="524"/>
            <p14:sldId id="545"/>
            <p14:sldId id="525"/>
            <p14:sldId id="526"/>
            <p14:sldId id="547"/>
            <p14:sldId id="548"/>
            <p14:sldId id="549"/>
            <p14:sldId id="550"/>
            <p14:sldId id="546"/>
            <p14:sldId id="530"/>
            <p14:sldId id="531"/>
            <p14:sldId id="527"/>
            <p14:sldId id="528"/>
            <p14:sldId id="50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97" autoAdjust="0"/>
    <p:restoredTop sz="70864" autoAdjust="0"/>
  </p:normalViewPr>
  <p:slideViewPr>
    <p:cSldViewPr snapToGrid="0">
      <p:cViewPr>
        <p:scale>
          <a:sx n="70" d="100"/>
          <a:sy n="70" d="100"/>
        </p:scale>
        <p:origin x="912" y="-7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3/14/17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3/14/17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20899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folder is a tweaked version of lib folder found in UNIX-based folders, used as</a:t>
            </a:r>
          </a:p>
          <a:p>
            <a:r>
              <a:rPr lang="en-US" sz="1200" b="0" i="0" u="none" strike="noStrike" kern="1200" baseline="0" dirty="0" smtClean="0">
                <a:solidFill>
                  <a:schemeClr val="tx1"/>
                </a:solidFill>
                <a:latin typeface="+mn-lt"/>
                <a:ea typeface="+mn-ea"/>
                <a:cs typeface="+mn-cs"/>
              </a:rPr>
              <a:t>lib32 and lib64 to support multi-architecture. It contains all the necessary files and</a:t>
            </a:r>
          </a:p>
          <a:p>
            <a:r>
              <a:rPr lang="en-US" sz="1200" b="0" i="0" u="none" strike="noStrike" kern="1200" baseline="0" dirty="0" smtClean="0">
                <a:solidFill>
                  <a:schemeClr val="tx1"/>
                </a:solidFill>
                <a:latin typeface="+mn-lt"/>
                <a:ea typeface="+mn-ea"/>
                <a:cs typeface="+mn-cs"/>
              </a:rPr>
              <a:t>executables to be used by the user and the applications. Similar to other modern UNIX</a:t>
            </a:r>
          </a:p>
          <a:p>
            <a:r>
              <a:rPr lang="en-US" sz="1200" b="0" i="0" u="none" strike="noStrike" kern="1200" baseline="0" dirty="0" smtClean="0">
                <a:solidFill>
                  <a:schemeClr val="tx1"/>
                </a:solidFill>
                <a:latin typeface="+mn-lt"/>
                <a:ea typeface="+mn-ea"/>
                <a:cs typeface="+mn-cs"/>
              </a:rPr>
              <a:t>OSs, this folder contains shared libraries used by applications available for iOS. This</a:t>
            </a:r>
          </a:p>
          <a:p>
            <a:r>
              <a:rPr lang="en-US" sz="1200" b="0" i="0" u="none" strike="noStrike" kern="1200" baseline="0" dirty="0" smtClean="0">
                <a:solidFill>
                  <a:schemeClr val="tx1"/>
                </a:solidFill>
                <a:latin typeface="+mn-lt"/>
                <a:ea typeface="+mn-ea"/>
                <a:cs typeface="+mn-cs"/>
              </a:rPr>
              <a:t>folder has the following child folders: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714637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Like the bin directory in all other UNIX-based systems, bin contains all GNU core</a:t>
            </a:r>
          </a:p>
          <a:p>
            <a:r>
              <a:rPr lang="en-US" sz="1200" b="0" i="0" u="none" strike="noStrike" kern="1200" baseline="0" dirty="0" err="1" smtClean="0">
                <a:solidFill>
                  <a:schemeClr val="tx1"/>
                </a:solidFill>
                <a:latin typeface="+mn-lt"/>
                <a:ea typeface="+mn-ea"/>
                <a:cs typeface="+mn-cs"/>
              </a:rPr>
              <a:t>utils</a:t>
            </a:r>
            <a:r>
              <a:rPr lang="en-US" sz="1200" b="0" i="0" u="none" strike="noStrike" kern="1200" baseline="0" dirty="0" smtClean="0">
                <a:solidFill>
                  <a:schemeClr val="tx1"/>
                </a:solidFill>
                <a:latin typeface="+mn-lt"/>
                <a:ea typeface="+mn-ea"/>
                <a:cs typeface="+mn-cs"/>
              </a:rPr>
              <a:t> used by the system, which are basically the text, file, or shell manipulation</a:t>
            </a:r>
          </a:p>
          <a:p>
            <a:r>
              <a:rPr lang="en-US" sz="1200" b="0" i="0" u="none" strike="noStrike" kern="1200" baseline="0" dirty="0" smtClean="0">
                <a:solidFill>
                  <a:schemeClr val="tx1"/>
                </a:solidFill>
                <a:latin typeface="+mn-lt"/>
                <a:ea typeface="+mn-ea"/>
                <a:cs typeface="+mn-cs"/>
              </a:rPr>
              <a:t>utilities that come by default in iOS. On a jailbroken device, you can install more</a:t>
            </a:r>
          </a:p>
          <a:p>
            <a:r>
              <a:rPr lang="en-US" sz="1200" b="0" i="0" u="none" strike="noStrike" kern="1200" baseline="0" dirty="0" smtClean="0">
                <a:solidFill>
                  <a:schemeClr val="tx1"/>
                </a:solidFill>
                <a:latin typeface="+mn-lt"/>
                <a:ea typeface="+mn-ea"/>
                <a:cs typeface="+mn-cs"/>
              </a:rPr>
              <a:t>supported utilities if needed. A few utilities in this folder include bash, </a:t>
            </a:r>
            <a:r>
              <a:rPr lang="en-US" sz="1200" b="0" i="0" u="none" strike="noStrike" kern="1200" baseline="0" dirty="0" err="1" smtClean="0">
                <a:solidFill>
                  <a:schemeClr val="tx1"/>
                </a:solidFill>
                <a:latin typeface="+mn-lt"/>
                <a:ea typeface="+mn-ea"/>
                <a:cs typeface="+mn-cs"/>
              </a:rPr>
              <a:t>chmod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gunzip</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pwd</a:t>
            </a:r>
            <a:r>
              <a:rPr lang="en-US" sz="1200" b="0" i="0" u="none" strike="noStrike" kern="1200" baseline="0" dirty="0" smtClean="0">
                <a:solidFill>
                  <a:schemeClr val="tx1"/>
                </a:solidFill>
                <a:latin typeface="+mn-lt"/>
                <a:ea typeface="+mn-ea"/>
                <a:cs typeface="+mn-cs"/>
              </a:rPr>
              <a:t>, touch, </a:t>
            </a:r>
            <a:r>
              <a:rPr lang="en-US" sz="1200" b="0" i="0" u="none" strike="noStrike" kern="1200" baseline="0" dirty="0" err="1" smtClean="0">
                <a:solidFill>
                  <a:schemeClr val="tx1"/>
                </a:solidFill>
                <a:latin typeface="+mn-lt"/>
                <a:ea typeface="+mn-ea"/>
                <a:cs typeface="+mn-cs"/>
              </a:rPr>
              <a:t>etc</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835609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Dev Directory</a:t>
            </a:r>
          </a:p>
          <a:p>
            <a:r>
              <a:rPr lang="en-US" sz="1200" b="0" i="0" u="none" strike="noStrike" kern="1200" baseline="0" dirty="0" smtClean="0">
                <a:solidFill>
                  <a:schemeClr val="tx1"/>
                </a:solidFill>
                <a:latin typeface="+mn-lt"/>
                <a:ea typeface="+mn-ea"/>
                <a:cs typeface="+mn-cs"/>
              </a:rPr>
              <a:t>dev stands for devices, just like in other UNIX-based systems. This is a read-only directory</a:t>
            </a:r>
          </a:p>
          <a:p>
            <a:r>
              <a:rPr lang="en-US" sz="1200" b="0" i="0" u="none" strike="noStrike" kern="1200" baseline="0" dirty="0" smtClean="0">
                <a:solidFill>
                  <a:schemeClr val="tx1"/>
                </a:solidFill>
                <a:latin typeface="+mn-lt"/>
                <a:ea typeface="+mn-ea"/>
                <a:cs typeface="+mn-cs"/>
              </a:rPr>
              <a:t>and contains hidden files managed by the kernel.</a:t>
            </a:r>
          </a:p>
          <a:p>
            <a:r>
              <a:rPr lang="en-US" sz="1200" b="0" i="0" u="none" strike="noStrike" kern="1200" baseline="0" dirty="0" smtClean="0">
                <a:solidFill>
                  <a:schemeClr val="tx1"/>
                </a:solidFill>
                <a:latin typeface="+mn-lt"/>
                <a:ea typeface="+mn-ea"/>
                <a:cs typeface="+mn-cs"/>
              </a:rPr>
              <a:t>Lib Folder</a:t>
            </a:r>
          </a:p>
          <a:p>
            <a:r>
              <a:rPr lang="en-US" sz="1200" b="0" i="0" u="none" strike="noStrike" kern="1200" baseline="0" dirty="0" smtClean="0">
                <a:solidFill>
                  <a:schemeClr val="tx1"/>
                </a:solidFill>
                <a:latin typeface="+mn-lt"/>
                <a:ea typeface="+mn-ea"/>
                <a:cs typeface="+mn-cs"/>
              </a:rPr>
              <a:t>lib is supposed to have shared library images that are used to boot the system and run</a:t>
            </a:r>
          </a:p>
          <a:p>
            <a:r>
              <a:rPr lang="en-US" sz="1200" b="0" i="0" u="none" strike="noStrike" kern="1200" baseline="0" dirty="0" smtClean="0">
                <a:solidFill>
                  <a:schemeClr val="tx1"/>
                </a:solidFill>
                <a:latin typeface="+mn-lt"/>
                <a:ea typeface="+mn-ea"/>
                <a:cs typeface="+mn-cs"/>
              </a:rPr>
              <a:t>the commands in the root file systems. However, iOS stores these files in /private/</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lib and /System/Library instead. Thus, iOS lib is generally empty.</a:t>
            </a:r>
          </a:p>
          <a:p>
            <a:r>
              <a:rPr lang="en-US" sz="1200" b="0" i="0" u="none" strike="noStrike" kern="1200" baseline="0" dirty="0" err="1" smtClean="0">
                <a:solidFill>
                  <a:schemeClr val="tx1"/>
                </a:solidFill>
                <a:latin typeface="+mn-lt"/>
                <a:ea typeface="+mn-ea"/>
                <a:cs typeface="+mn-cs"/>
              </a:rPr>
              <a:t>Sbin</a:t>
            </a:r>
            <a:r>
              <a:rPr lang="en-US" sz="1200" b="0" i="0" u="none" strike="noStrike" kern="1200" baseline="0" dirty="0" smtClean="0">
                <a:solidFill>
                  <a:schemeClr val="tx1"/>
                </a:solidFill>
                <a:latin typeface="+mn-lt"/>
                <a:ea typeface="+mn-ea"/>
                <a:cs typeface="+mn-cs"/>
              </a:rPr>
              <a:t> Directory</a:t>
            </a:r>
          </a:p>
          <a:p>
            <a:r>
              <a:rPr lang="en-US" sz="1200" b="0" i="0" u="none" strike="noStrike" kern="1200" baseline="0" dirty="0" err="1" smtClean="0">
                <a:solidFill>
                  <a:schemeClr val="tx1"/>
                </a:solidFill>
                <a:latin typeface="+mn-lt"/>
                <a:ea typeface="+mn-ea"/>
                <a:cs typeface="+mn-cs"/>
              </a:rPr>
              <a:t>sbin</a:t>
            </a:r>
            <a:r>
              <a:rPr lang="en-US" sz="1200" b="0" i="0" u="none" strike="noStrike" kern="1200" baseline="0" dirty="0" smtClean="0">
                <a:solidFill>
                  <a:schemeClr val="tx1"/>
                </a:solidFill>
                <a:latin typeface="+mn-lt"/>
                <a:ea typeface="+mn-ea"/>
                <a:cs typeface="+mn-cs"/>
              </a:rPr>
              <a:t> is similar to bin and contains executable programs to boot the OS. </a:t>
            </a:r>
            <a:r>
              <a:rPr lang="en-US" sz="1200" b="0" i="0" u="none" strike="noStrike" kern="1200" baseline="0" dirty="0" err="1" smtClean="0">
                <a:solidFill>
                  <a:schemeClr val="tx1"/>
                </a:solidFill>
                <a:latin typeface="+mn-lt"/>
                <a:ea typeface="+mn-ea"/>
                <a:cs typeface="+mn-cs"/>
              </a:rPr>
              <a:t>sbin</a:t>
            </a:r>
            <a:r>
              <a:rPr lang="en-US" sz="1200" b="0" i="0" u="none" strike="noStrike" kern="1200" baseline="0" dirty="0" smtClean="0">
                <a:solidFill>
                  <a:schemeClr val="tx1"/>
                </a:solidFill>
                <a:latin typeface="+mn-lt"/>
                <a:ea typeface="+mn-ea"/>
                <a:cs typeface="+mn-cs"/>
              </a:rPr>
              <a:t> contains</a:t>
            </a:r>
          </a:p>
          <a:p>
            <a:r>
              <a:rPr lang="en-US" sz="1200" b="0" i="0" u="none" strike="noStrike" kern="1200" baseline="0" dirty="0" smtClean="0">
                <a:solidFill>
                  <a:schemeClr val="tx1"/>
                </a:solidFill>
                <a:latin typeface="+mn-lt"/>
                <a:ea typeface="+mn-ea"/>
                <a:cs typeface="+mn-cs"/>
              </a:rPr>
              <a:t>sensitive information and generally is available only to the root user on all UNIX-based</a:t>
            </a:r>
          </a:p>
          <a:p>
            <a:r>
              <a:rPr lang="en-US" sz="1200" b="0" i="0" u="none" strike="noStrike" kern="1200" baseline="0" dirty="0" smtClean="0">
                <a:solidFill>
                  <a:schemeClr val="tx1"/>
                </a:solidFill>
                <a:latin typeface="+mn-lt"/>
                <a:ea typeface="+mn-ea"/>
                <a:cs typeface="+mn-cs"/>
              </a:rPr>
              <a:t>systems. </a:t>
            </a:r>
            <a:r>
              <a:rPr lang="en-US" sz="1200" b="0" i="0" u="none" strike="noStrike" kern="1200" baseline="0" dirty="0" err="1" smtClean="0">
                <a:solidFill>
                  <a:schemeClr val="tx1"/>
                </a:solidFill>
                <a:latin typeface="+mn-lt"/>
                <a:ea typeface="+mn-ea"/>
                <a:cs typeface="+mn-cs"/>
              </a:rPr>
              <a:t>sbin</a:t>
            </a:r>
            <a:r>
              <a:rPr lang="en-US" sz="1200" b="0" i="0" u="none" strike="noStrike" kern="1200" baseline="0" dirty="0" smtClean="0">
                <a:solidFill>
                  <a:schemeClr val="tx1"/>
                </a:solidFill>
                <a:latin typeface="+mn-lt"/>
                <a:ea typeface="+mn-ea"/>
                <a:cs typeface="+mn-cs"/>
              </a:rPr>
              <a:t> is where RAM disks are uploaded and has important files like mount, </a:t>
            </a:r>
            <a:r>
              <a:rPr lang="en-US" sz="1200" b="0" i="0" u="none" strike="noStrike" kern="1200" baseline="0" dirty="0" err="1" smtClean="0">
                <a:solidFill>
                  <a:schemeClr val="tx1"/>
                </a:solidFill>
                <a:latin typeface="+mn-lt"/>
                <a:ea typeface="+mn-ea"/>
                <a:cs typeface="+mn-cs"/>
              </a:rPr>
              <a:t>fsck</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and </a:t>
            </a:r>
            <a:r>
              <a:rPr lang="en-US" sz="1200" b="0" i="0" u="none" strike="noStrike" kern="1200" baseline="0" dirty="0" err="1" smtClean="0">
                <a:solidFill>
                  <a:schemeClr val="tx1"/>
                </a:solidFill>
                <a:latin typeface="+mn-lt"/>
                <a:ea typeface="+mn-ea"/>
                <a:cs typeface="+mn-cs"/>
              </a:rPr>
              <a:t>launchd</a:t>
            </a:r>
            <a:r>
              <a:rPr lang="en-US" sz="1200" b="0" i="0" u="none" strike="noStrike" kern="1200" baseline="0" dirty="0" smtClean="0">
                <a:solidFill>
                  <a:schemeClr val="tx1"/>
                </a:solidFill>
                <a:latin typeface="+mn-lt"/>
                <a:ea typeface="+mn-ea"/>
                <a:cs typeface="+mn-cs"/>
              </a:rPr>
              <a:t> for booting the OS. Deleting this folder or its contents may lead to a boot</a:t>
            </a:r>
          </a:p>
          <a:p>
            <a:r>
              <a:rPr lang="en-US" sz="1200" b="0" i="0" u="none" strike="noStrike" kern="1200" baseline="0" dirty="0" smtClean="0">
                <a:solidFill>
                  <a:schemeClr val="tx1"/>
                </a:solidFill>
                <a:latin typeface="+mn-lt"/>
                <a:ea typeface="+mn-ea"/>
                <a:cs typeface="+mn-cs"/>
              </a:rPr>
              <a:t>loop.</a:t>
            </a:r>
          </a:p>
          <a:p>
            <a:r>
              <a:rPr lang="en-US" sz="1200" b="0" i="0" u="none" strike="noStrike" kern="1200" baseline="0" dirty="0" err="1" smtClean="0">
                <a:solidFill>
                  <a:schemeClr val="tx1"/>
                </a:solidFill>
                <a:latin typeface="+mn-lt"/>
                <a:ea typeface="+mn-ea"/>
                <a:cs typeface="+mn-cs"/>
              </a:rPr>
              <a:t>Tmp</a:t>
            </a:r>
            <a:r>
              <a:rPr lang="en-US" sz="1200" b="0" i="0" u="none" strike="noStrike" kern="1200" baseline="0" dirty="0" smtClean="0">
                <a:solidFill>
                  <a:schemeClr val="tx1"/>
                </a:solidFill>
                <a:latin typeface="+mn-lt"/>
                <a:ea typeface="+mn-ea"/>
                <a:cs typeface="+mn-cs"/>
              </a:rPr>
              <a:t> Directory</a:t>
            </a:r>
          </a:p>
          <a:p>
            <a:r>
              <a:rPr lang="en-US" sz="1200" b="0" i="0" u="none" strike="noStrike" kern="1200" baseline="0" dirty="0" smtClean="0">
                <a:solidFill>
                  <a:schemeClr val="tx1"/>
                </a:solidFill>
                <a:latin typeface="+mn-lt"/>
                <a:ea typeface="+mn-ea"/>
                <a:cs typeface="+mn-cs"/>
              </a:rPr>
              <a:t>As the name suggests, this directory contains temporary files; the /</a:t>
            </a:r>
            <a:r>
              <a:rPr lang="en-US" sz="1200" b="0" i="0" u="none" strike="noStrike" kern="1200" baseline="0" dirty="0" err="1" smtClean="0">
                <a:solidFill>
                  <a:schemeClr val="tx1"/>
                </a:solidFill>
                <a:latin typeface="+mn-lt"/>
                <a:ea typeface="+mn-ea"/>
                <a:cs typeface="+mn-cs"/>
              </a:rPr>
              <a:t>tmp</a:t>
            </a:r>
            <a:r>
              <a:rPr lang="en-US" sz="1200" b="0" i="0" u="none" strike="noStrike" kern="1200" baseline="0" dirty="0" smtClean="0">
                <a:solidFill>
                  <a:schemeClr val="tx1"/>
                </a:solidFill>
                <a:latin typeface="+mn-lt"/>
                <a:ea typeface="+mn-ea"/>
                <a:cs typeface="+mn-cs"/>
              </a:rPr>
              <a:t> directory in iOS is</a:t>
            </a:r>
          </a:p>
          <a:p>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symlink</a:t>
            </a:r>
            <a:r>
              <a:rPr lang="en-US" sz="1200" b="0" i="0" u="none" strike="noStrike" kern="1200" baseline="0" dirty="0" smtClean="0">
                <a:solidFill>
                  <a:schemeClr val="tx1"/>
                </a:solidFill>
                <a:latin typeface="+mn-lt"/>
                <a:ea typeface="+mn-ea"/>
                <a:cs typeface="+mn-cs"/>
              </a:rPr>
              <a:t> to /private/</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tmp</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Developer Directory</a:t>
            </a:r>
          </a:p>
          <a:p>
            <a:r>
              <a:rPr lang="en-US" sz="1200" b="0" i="0" u="none" strike="noStrike" kern="1200" baseline="0" dirty="0" smtClean="0">
                <a:solidFill>
                  <a:schemeClr val="tx1"/>
                </a:solidFill>
                <a:latin typeface="+mn-lt"/>
                <a:ea typeface="+mn-ea"/>
                <a:cs typeface="+mn-cs"/>
              </a:rPr>
              <a:t>This is an empty directory initially, but once you connect your device to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and</a:t>
            </a:r>
          </a:p>
          <a:p>
            <a:r>
              <a:rPr lang="en-US" sz="1200" b="0" i="0" u="none" strike="noStrike" kern="1200" baseline="0" dirty="0" smtClean="0">
                <a:solidFill>
                  <a:schemeClr val="tx1"/>
                </a:solidFill>
                <a:latin typeface="+mn-lt"/>
                <a:ea typeface="+mn-ea"/>
                <a:cs typeface="+mn-cs"/>
              </a:rPr>
              <a:t>click the Use For Development button, the contents of </a:t>
            </a:r>
            <a:r>
              <a:rPr lang="en-US" sz="1200" b="0" i="0" u="none" strike="noStrike" kern="1200" baseline="0" dirty="0" err="1" smtClean="0">
                <a:solidFill>
                  <a:schemeClr val="tx1"/>
                </a:solidFill>
                <a:latin typeface="+mn-lt"/>
                <a:ea typeface="+mn-ea"/>
                <a:cs typeface="+mn-cs"/>
              </a:rPr>
              <a:t>DeveloperDiskImage.dmg</a:t>
            </a:r>
            <a:r>
              <a:rPr lang="en-US" sz="1200" b="0" i="0" u="none" strike="noStrike" kern="1200" baseline="0" dirty="0" smtClean="0">
                <a:solidFill>
                  <a:schemeClr val="tx1"/>
                </a:solidFill>
                <a:latin typeface="+mn-lt"/>
                <a:ea typeface="+mn-ea"/>
                <a:cs typeface="+mn-cs"/>
              </a:rPr>
              <a:t> are</a:t>
            </a:r>
          </a:p>
          <a:p>
            <a:r>
              <a:rPr lang="en-US" sz="1200" b="0" i="0" u="none" strike="noStrike" kern="1200" baseline="0" dirty="0" smtClean="0">
                <a:solidFill>
                  <a:schemeClr val="tx1"/>
                </a:solidFill>
                <a:latin typeface="+mn-lt"/>
                <a:ea typeface="+mn-ea"/>
                <a:cs typeface="+mn-cs"/>
              </a:rPr>
              <a:t>decompressed here.</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113008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System Directory</a:t>
            </a:r>
          </a:p>
          <a:p>
            <a:r>
              <a:rPr lang="en-US" sz="1200" b="0" i="0" u="none" strike="noStrike" kern="1200" baseline="0" dirty="0" smtClean="0">
                <a:solidFill>
                  <a:schemeClr val="tx1"/>
                </a:solidFill>
                <a:latin typeface="+mn-lt"/>
                <a:ea typeface="+mn-ea"/>
                <a:cs typeface="+mn-cs"/>
              </a:rPr>
              <a:t>This directory contains the data of the root partition, specifically the frameworks in the</a:t>
            </a:r>
          </a:p>
          <a:p>
            <a:r>
              <a:rPr lang="en-US" sz="1200" b="0" i="0" u="none" strike="noStrike" kern="1200" baseline="0" dirty="0" smtClean="0">
                <a:solidFill>
                  <a:schemeClr val="tx1"/>
                </a:solidFill>
                <a:latin typeface="+mn-lt"/>
                <a:ea typeface="+mn-ea"/>
                <a:cs typeface="+mn-cs"/>
              </a:rPr>
              <a:t>Library sub-directory.</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772435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Boot Directory</a:t>
            </a:r>
          </a:p>
          <a:p>
            <a:r>
              <a:rPr lang="en-US" sz="1200" b="0" i="0" u="none" strike="noStrike" kern="1200" baseline="0" dirty="0" smtClean="0">
                <a:solidFill>
                  <a:schemeClr val="tx1"/>
                </a:solidFill>
                <a:latin typeface="+mn-lt"/>
                <a:ea typeface="+mn-ea"/>
                <a:cs typeface="+mn-cs"/>
              </a:rPr>
              <a:t>This directory is usually empty, but may contain over the air (OTA) update data when available.</a:t>
            </a:r>
          </a:p>
          <a:p>
            <a:r>
              <a:rPr lang="en-US" sz="1200" b="0" i="0" u="none" strike="noStrike" kern="1200" baseline="0" dirty="0" err="1" smtClean="0">
                <a:solidFill>
                  <a:schemeClr val="tx1"/>
                </a:solidFill>
                <a:latin typeface="+mn-lt"/>
                <a:ea typeface="+mn-ea"/>
                <a:cs typeface="+mn-cs"/>
              </a:rPr>
              <a:t>mnt</a:t>
            </a:r>
            <a:r>
              <a:rPr lang="en-US" sz="1200" b="0" i="0" u="none" strike="noStrike" kern="1200" baseline="0" dirty="0" smtClean="0">
                <a:solidFill>
                  <a:schemeClr val="tx1"/>
                </a:solidFill>
                <a:latin typeface="+mn-lt"/>
                <a:ea typeface="+mn-ea"/>
                <a:cs typeface="+mn-cs"/>
              </a:rPr>
              <a:t> Directory</a:t>
            </a:r>
          </a:p>
          <a:p>
            <a:r>
              <a:rPr lang="en-US" sz="1200" b="0" i="0" u="none" strike="noStrike" kern="1200" baseline="0" dirty="0" smtClean="0">
                <a:solidFill>
                  <a:schemeClr val="tx1"/>
                </a:solidFill>
                <a:latin typeface="+mn-lt"/>
                <a:ea typeface="+mn-ea"/>
                <a:cs typeface="+mn-cs"/>
              </a:rPr>
              <a:t>This directory is not really used by iOS, as seen in other UNIX systems. It is supposed to be used to mount a temporary file system by the system administrator, but in iOS even RAM disks are mounted in the /</a:t>
            </a:r>
            <a:r>
              <a:rPr lang="en-US" sz="1200" b="0" i="0" u="none" strike="noStrike" kern="1200" baseline="0" dirty="0" err="1" smtClean="0">
                <a:solidFill>
                  <a:schemeClr val="tx1"/>
                </a:solidFill>
                <a:latin typeface="+mn-lt"/>
                <a:ea typeface="+mn-ea"/>
                <a:cs typeface="+mn-cs"/>
              </a:rPr>
              <a:t>sbin</a:t>
            </a:r>
            <a:r>
              <a:rPr lang="en-US" sz="1200" b="0" i="0" u="none" strike="noStrike" kern="1200" baseline="0" dirty="0" smtClean="0">
                <a:solidFill>
                  <a:schemeClr val="tx1"/>
                </a:solidFill>
                <a:latin typeface="+mn-lt"/>
                <a:ea typeface="+mn-ea"/>
                <a:cs typeface="+mn-cs"/>
              </a:rPr>
              <a:t> directory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usr</a:t>
            </a:r>
            <a:r>
              <a:rPr lang="en-US" sz="1200" b="0" i="0" u="none" strike="noStrike" kern="1200" baseline="0" dirty="0" smtClean="0">
                <a:solidFill>
                  <a:schemeClr val="tx1"/>
                </a:solidFill>
                <a:latin typeface="+mn-lt"/>
                <a:ea typeface="+mn-ea"/>
                <a:cs typeface="+mn-cs"/>
              </a:rPr>
              <a:t> Directory</a:t>
            </a:r>
          </a:p>
          <a:p>
            <a:r>
              <a:rPr lang="en-US" sz="1200" b="0" i="0" u="none" strike="noStrike" kern="1200" baseline="0" dirty="0" smtClean="0">
                <a:solidFill>
                  <a:schemeClr val="tx1"/>
                </a:solidFill>
                <a:latin typeface="+mn-lt"/>
                <a:ea typeface="+mn-ea"/>
                <a:cs typeface="+mn-cs"/>
              </a:rPr>
              <a:t>This is a standard directory in all UNIX systems and contains static data.</a:t>
            </a:r>
          </a:p>
          <a:p>
            <a:endParaRPr lang="en-US" sz="1200" b="0" i="0" u="none" strike="noStrike" kern="1200" baseline="0" dirty="0" smtClean="0">
              <a:solidFill>
                <a:schemeClr val="tx1"/>
              </a:solidFill>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26402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Directory</a:t>
            </a:r>
          </a:p>
          <a:p>
            <a:r>
              <a:rPr lang="en-US" sz="1200" b="0" i="0" u="none" strike="noStrike" kern="1200" baseline="0" dirty="0" smtClean="0">
                <a:solidFill>
                  <a:schemeClr val="tx1"/>
                </a:solidFill>
                <a:latin typeface="+mn-lt"/>
                <a:ea typeface="+mn-ea"/>
                <a:cs typeface="+mn-cs"/>
              </a:rPr>
              <a:t>This is the mount point of device user/data partition and is </a:t>
            </a:r>
            <a:r>
              <a:rPr lang="en-US" sz="1200" b="0" i="0" u="none" strike="noStrike" kern="1200" baseline="0" dirty="0" err="1" smtClean="0">
                <a:solidFill>
                  <a:schemeClr val="tx1"/>
                </a:solidFill>
                <a:latin typeface="+mn-lt"/>
                <a:ea typeface="+mn-ea"/>
                <a:cs typeface="+mn-cs"/>
              </a:rPr>
              <a:t>symlinked</a:t>
            </a:r>
            <a:r>
              <a:rPr lang="en-US" sz="1200" b="0" i="0" u="none" strike="noStrike" kern="1200" baseline="0" dirty="0" smtClean="0">
                <a:solidFill>
                  <a:schemeClr val="tx1"/>
                </a:solidFill>
                <a:latin typeface="+mn-lt"/>
                <a:ea typeface="+mn-ea"/>
                <a:cs typeface="+mn-cs"/>
              </a:rPr>
              <a:t> to /private/</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It stores all App store applications, iTunes media, settings, photos, etc.</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975979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directory holds all the configuration files as specified by the Filesystem Hierarchy</a:t>
            </a:r>
          </a:p>
          <a:p>
            <a:r>
              <a:rPr lang="en-US" sz="1200" b="0" i="0" u="none" strike="noStrike" kern="1200" baseline="0" dirty="0" smtClean="0">
                <a:solidFill>
                  <a:schemeClr val="tx1"/>
                </a:solidFill>
                <a:latin typeface="+mn-lt"/>
                <a:ea typeface="+mn-ea"/>
                <a:cs typeface="+mn-cs"/>
              </a:rPr>
              <a:t>Standard (HFS) and includes important files like </a:t>
            </a:r>
            <a:r>
              <a:rPr lang="en-US" sz="1200" b="0" i="0" u="none" strike="noStrike" kern="1200" baseline="0" dirty="0" err="1" smtClean="0">
                <a:solidFill>
                  <a:schemeClr val="tx1"/>
                </a:solidFill>
                <a:latin typeface="+mn-lt"/>
                <a:ea typeface="+mn-ea"/>
                <a:cs typeface="+mn-cs"/>
              </a:rPr>
              <a:t>launchd.conf</a:t>
            </a:r>
            <a:r>
              <a:rPr lang="en-US" sz="1200" b="0" i="0" u="none" strike="noStrike" kern="1200" baseline="0" dirty="0" smtClean="0">
                <a:solidFill>
                  <a:schemeClr val="tx1"/>
                </a:solidFill>
                <a:latin typeface="+mn-lt"/>
                <a:ea typeface="+mn-ea"/>
                <a:cs typeface="+mn-cs"/>
              </a:rPr>
              <a:t> , </a:t>
            </a:r>
            <a:r>
              <a:rPr lang="en-US" sz="1200" b="0" i="0" u="none" strike="noStrike" kern="1200" baseline="0" dirty="0" err="1" smtClean="0">
                <a:solidFill>
                  <a:schemeClr val="tx1"/>
                </a:solidFill>
                <a:latin typeface="+mn-lt"/>
                <a:ea typeface="+mn-ea"/>
                <a:cs typeface="+mn-cs"/>
              </a:rPr>
              <a:t>passwd</a:t>
            </a:r>
            <a:r>
              <a:rPr lang="en-US" sz="1200" b="0" i="0" u="none" strike="noStrike" kern="1200" baseline="0" dirty="0" smtClean="0">
                <a:solidFill>
                  <a:schemeClr val="tx1"/>
                </a:solidFill>
                <a:latin typeface="+mn-lt"/>
                <a:ea typeface="+mn-ea"/>
                <a:cs typeface="+mn-cs"/>
              </a:rPr>
              <a:t> , and hosts . It has</a:t>
            </a:r>
          </a:p>
          <a:p>
            <a:r>
              <a:rPr lang="en-US" sz="1200" b="0" i="0" u="none" strike="noStrike" kern="1200" baseline="0" dirty="0" smtClean="0">
                <a:solidFill>
                  <a:schemeClr val="tx1"/>
                </a:solidFill>
                <a:latin typeface="+mn-lt"/>
                <a:ea typeface="+mn-ea"/>
                <a:cs typeface="+mn-cs"/>
              </a:rPr>
              <a:t>configurations files for Bluetooth, SSL, etc.</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573627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Password file.  We know the password for root is alpine</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095044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 high-level, the job of any compiler is to take source code and turn it into something that can run on a processor (machine code). As part of that process, the source code is typically turned into an intermediate form, optimized, and then transformed into machine code. Those jobs can be split up into three separate components – the frontend, the optimizer, and the backend.</a:t>
            </a:r>
          </a:p>
          <a:p>
            <a:endParaRPr lang="en-US" sz="1200" b="0" i="0" kern="1200" baseline="0" dirty="0" smtClean="0">
              <a:solidFill>
                <a:schemeClr val="tx1"/>
              </a:solidFill>
              <a:effectLst/>
              <a:latin typeface="+mn-lt"/>
              <a:ea typeface="+mn-ea"/>
              <a:cs typeface="+mn-cs"/>
            </a:endParaRPr>
          </a:p>
          <a:p>
            <a:r>
              <a:rPr lang="en-US" baseline="0" dirty="0" smtClean="0"/>
              <a:t>https://</a:t>
            </a:r>
            <a:r>
              <a:rPr lang="en-US" baseline="0" dirty="0" err="1" smtClean="0"/>
              <a:t>www.accelebrate.com</a:t>
            </a:r>
            <a:r>
              <a:rPr lang="en-US" baseline="0" dirty="0" smtClean="0"/>
              <a:t>/blog/thinking-swift-part-ii/</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759125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LLVM is not a compiler in the traditional sense. It’s more appropriate to think of it as scaffolding that can be used for building actual compilers (hence the “infrastructure” part of the name). The result is a system that can support multiple languages and multiple hardware platforms without each compiler having to reinvent the wheel.</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this design to work, each frontend must translate the original source code into a common language that can be consumed by the optimizer. LLVM defines a new language for this purpose called LLVM Intermediate Representation (IR). </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616196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764777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LLVM IR is not something that can be packaged for deployment like Java bytecode or .NET IL. It is simply a step taken by the compiler on the road from source code to machine code. In the case of Swift, your code actually ends up getting transformed into two other formats before LLVM IR. Here is the whole picture for Swift: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AST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Abstract Syntax Tree</a:t>
            </a:r>
          </a:p>
          <a:p>
            <a:r>
              <a:rPr lang="en-US" sz="1200" b="0" i="0" kern="1200" baseline="0" dirty="0" smtClean="0">
                <a:solidFill>
                  <a:schemeClr val="tx1"/>
                </a:solidFill>
                <a:effectLst/>
                <a:latin typeface="+mn-lt"/>
                <a:ea typeface="+mn-ea"/>
                <a:cs typeface="+mn-cs"/>
              </a:rPr>
              <a:t>IL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Intermediate Lang</a:t>
            </a:r>
          </a:p>
          <a:p>
            <a:r>
              <a:rPr lang="en-US" sz="1200" b="0" i="0" kern="1200" baseline="0" dirty="0" smtClean="0">
                <a:solidFill>
                  <a:schemeClr val="tx1"/>
                </a:solidFill>
                <a:effectLst/>
                <a:latin typeface="+mn-lt"/>
                <a:ea typeface="+mn-ea"/>
                <a:cs typeface="+mn-cs"/>
              </a:rPr>
              <a:t>IR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Intermediate Representation</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34646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LLVM IR is not something that can be packaged for deployment like Java bytecode or .NET IL. It is simply a step taken by the compiler on the road from source code to machine code. In the case of Swift, your code actually ends up getting transformed into two other formats before LLVM IR. Here is the whole picture for Swift: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AST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Abstract Syntax Tree</a:t>
            </a:r>
          </a:p>
          <a:p>
            <a:r>
              <a:rPr lang="en-US" sz="1200" b="0" i="0" kern="1200" baseline="0" dirty="0" smtClean="0">
                <a:solidFill>
                  <a:schemeClr val="tx1"/>
                </a:solidFill>
                <a:effectLst/>
                <a:latin typeface="+mn-lt"/>
                <a:ea typeface="+mn-ea"/>
                <a:cs typeface="+mn-cs"/>
              </a:rPr>
              <a:t>IL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Intermediate Lang</a:t>
            </a:r>
          </a:p>
          <a:p>
            <a:r>
              <a:rPr lang="en-US" sz="1200" b="0" i="0" kern="1200" baseline="0" dirty="0" smtClean="0">
                <a:solidFill>
                  <a:schemeClr val="tx1"/>
                </a:solidFill>
                <a:effectLst/>
                <a:latin typeface="+mn-lt"/>
                <a:ea typeface="+mn-ea"/>
                <a:cs typeface="+mn-cs"/>
              </a:rPr>
              <a:t>IR </a:t>
            </a:r>
            <a:r>
              <a:rPr lang="mr-IN"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baseline="0" smtClean="0">
                <a:solidFill>
                  <a:schemeClr val="tx1"/>
                </a:solidFill>
                <a:effectLst/>
                <a:latin typeface="+mn-lt"/>
                <a:ea typeface="+mn-ea"/>
                <a:cs typeface="+mn-cs"/>
              </a:rPr>
              <a:t>Intermediate Representation</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23901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Run </a:t>
            </a:r>
            <a:r>
              <a:rPr lang="en-US" sz="1200" b="0" i="0" kern="1200" dirty="0" err="1" smtClean="0">
                <a:solidFill>
                  <a:schemeClr val="tx1"/>
                </a:solidFill>
                <a:effectLst/>
                <a:latin typeface="+mn-lt"/>
                <a:ea typeface="+mn-ea"/>
                <a:cs typeface="+mn-cs"/>
              </a:rPr>
              <a:t>swiftc</a:t>
            </a:r>
            <a:r>
              <a:rPr lang="en-US" sz="1200" b="0" i="0" kern="1200" dirty="0" smtClean="0">
                <a:solidFill>
                  <a:schemeClr val="tx1"/>
                </a:solidFill>
                <a:effectLst/>
                <a:latin typeface="+mn-lt"/>
                <a:ea typeface="+mn-ea"/>
                <a:cs typeface="+mn-cs"/>
              </a:rPr>
              <a:t> --help</a:t>
            </a:r>
          </a:p>
          <a:p>
            <a:r>
              <a:rPr lang="en-US" sz="1200" b="0" i="0" kern="1200" dirty="0" smtClean="0">
                <a:solidFill>
                  <a:schemeClr val="tx1"/>
                </a:solidFill>
                <a:effectLst/>
                <a:latin typeface="+mn-lt"/>
                <a:ea typeface="+mn-ea"/>
                <a:cs typeface="+mn-cs"/>
              </a:rPr>
              <a:t>If you look at some of the “modes” that are listed near the top of the output, you’ll see options that correspond to what’s shown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636608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Compile our onion file</a:t>
            </a:r>
          </a:p>
          <a:p>
            <a:r>
              <a:rPr lang="en-US" baseline="0" dirty="0" smtClean="0"/>
              <a:t>Should get the number</a:t>
            </a:r>
            <a:r>
              <a:rPr lang="mr-IN" baseline="0" dirty="0" smtClean="0"/>
              <a:t>…</a:t>
            </a:r>
            <a:r>
              <a:rPr lang="en-US" baseline="0" dirty="0" smtClean="0"/>
              <a:t>..7!</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80957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Look at the Abstract Syntax Tree, declare a and b and then define the expression c.</a:t>
            </a:r>
          </a:p>
          <a:p>
            <a:r>
              <a:rPr lang="en-US" baseline="0" dirty="0" smtClean="0"/>
              <a:t>DEMO</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001539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Look at the Abstract Syntax Tree, declare a and b and then define the expression c.</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602417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next layer of our onion is the Swift Intermediate Language that is generated from the AST. This intermediate form is used by the Swift optimizer to perform Swift language specific optimizations prior to generating the LLVM IR.</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view the SIL for our Swift application, execute the following command: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Well, this is even uglier to look at but that’s sort of expected since we’re moving closer to the machine code representation of our program. Once again, let’s see if we can spot the code that corresponds to “let c = a + b”.</a:t>
            </a: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787205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What’s interesting here is that the addition operation is being performed through the use of a “</a:t>
            </a:r>
            <a:r>
              <a:rPr lang="en-US" sz="1200" b="0" i="0" kern="1200" dirty="0" err="1" smtClean="0">
                <a:solidFill>
                  <a:schemeClr val="tx1"/>
                </a:solidFill>
                <a:effectLst/>
                <a:latin typeface="+mn-lt"/>
                <a:ea typeface="+mn-ea"/>
                <a:cs typeface="+mn-cs"/>
              </a:rPr>
              <a:t>builtin</a:t>
            </a:r>
            <a:r>
              <a:rPr lang="en-US" sz="1200" b="0" i="0" kern="1200" dirty="0" smtClean="0">
                <a:solidFill>
                  <a:schemeClr val="tx1"/>
                </a:solidFill>
                <a:effectLst/>
                <a:latin typeface="+mn-lt"/>
                <a:ea typeface="+mn-ea"/>
                <a:cs typeface="+mn-cs"/>
              </a:rPr>
              <a:t>” function named “</a:t>
            </a:r>
            <a:r>
              <a:rPr lang="en-US" sz="1200" b="0" i="0" kern="1200" dirty="0" err="1" smtClean="0">
                <a:solidFill>
                  <a:schemeClr val="tx1"/>
                </a:solidFill>
                <a:effectLst/>
                <a:latin typeface="+mn-lt"/>
                <a:ea typeface="+mn-ea"/>
                <a:cs typeface="+mn-cs"/>
              </a:rPr>
              <a:t>sadd_with_overflow</a:t>
            </a:r>
            <a:r>
              <a:rPr lang="en-US" sz="1200" b="0" i="0" kern="1200" dirty="0" smtClean="0">
                <a:solidFill>
                  <a:schemeClr val="tx1"/>
                </a:solidFill>
                <a:effectLst/>
                <a:latin typeface="+mn-lt"/>
                <a:ea typeface="+mn-ea"/>
                <a:cs typeface="+mn-cs"/>
              </a:rPr>
              <a:t>”. </a:t>
            </a:r>
          </a:p>
          <a:p>
            <a:r>
              <a:rPr lang="en-US" sz="1200" b="0" i="0" kern="1200" dirty="0" err="1" smtClean="0">
                <a:solidFill>
                  <a:schemeClr val="tx1"/>
                </a:solidFill>
                <a:effectLst/>
                <a:latin typeface="+mn-lt"/>
                <a:ea typeface="+mn-ea"/>
                <a:cs typeface="+mn-cs"/>
              </a:rPr>
              <a:t>Builtin</a:t>
            </a:r>
            <a:r>
              <a:rPr lang="en-US" sz="1200" b="0" i="0" kern="1200" dirty="0" smtClean="0">
                <a:solidFill>
                  <a:schemeClr val="tx1"/>
                </a:solidFill>
                <a:effectLst/>
                <a:latin typeface="+mn-lt"/>
                <a:ea typeface="+mn-ea"/>
                <a:cs typeface="+mn-cs"/>
              </a:rPr>
              <a:t> functions are special since they are available only to the Swift standard library and typically map directly to LLVM IR instructions.</a:t>
            </a: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32981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It’s time for the next layer of the onion. This is the point where the SIL is translated into LLVM IR. This is the representation that the LLVM optimizer can work with to perform language-independent optimizations such as </a:t>
            </a:r>
            <a:r>
              <a:rPr lang="en-US" sz="1200" b="0" i="0" kern="1200" dirty="0" err="1" smtClean="0">
                <a:solidFill>
                  <a:schemeClr val="tx1"/>
                </a:solidFill>
                <a:effectLst/>
                <a:latin typeface="+mn-lt"/>
                <a:ea typeface="+mn-ea"/>
                <a:cs typeface="+mn-cs"/>
              </a:rPr>
              <a:t>inlining</a:t>
            </a:r>
            <a:r>
              <a:rPr lang="en-US" sz="1200" b="0" i="0" kern="1200" dirty="0" smtClean="0">
                <a:solidFill>
                  <a:schemeClr val="tx1"/>
                </a:solidFill>
                <a:effectLst/>
                <a:latin typeface="+mn-lt"/>
                <a:ea typeface="+mn-ea"/>
                <a:cs typeface="+mn-cs"/>
              </a:rPr>
              <a:t> and loop optimizations.</a:t>
            </a:r>
          </a:p>
          <a:p>
            <a:r>
              <a:rPr lang="en-US" dirty="0" smtClean="0"/>
              <a:t/>
            </a:r>
            <a:br>
              <a:rPr lang="en-US" dirty="0" smtClean="0"/>
            </a:br>
            <a:r>
              <a:rPr lang="en-US" sz="1200" b="0" i="0" kern="1200" dirty="0" smtClean="0">
                <a:solidFill>
                  <a:schemeClr val="tx1"/>
                </a:solidFill>
                <a:effectLst/>
                <a:latin typeface="+mn-lt"/>
                <a:ea typeface="+mn-ea"/>
                <a:cs typeface="+mn-cs"/>
              </a:rPr>
              <a:t>To peel back this layer, execute the following command to view the LLVM IR for our Swift program: (run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emit-</a:t>
            </a:r>
            <a:r>
              <a:rPr lang="en-US" sz="1200" b="0" i="0" kern="1200" dirty="0" err="1" smtClean="0">
                <a:solidFill>
                  <a:schemeClr val="tx1"/>
                </a:solidFill>
                <a:effectLst/>
                <a:latin typeface="+mn-lt"/>
                <a:ea typeface="+mn-ea"/>
                <a:cs typeface="+mn-cs"/>
              </a:rPr>
              <a:t>ir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Now things are really starting to look low-level.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169542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Once again, let’s see if we can spot our addition operation.</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So, now our addition operation has been transformed into a call to the llvm.sadd.with.overflow.i64 instruction. One thing that’s interesting here is that if we were compiling a different language (e.g. Objective-C), we might very see the same LLVM IR.</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LLVM is defined</a:t>
            </a:r>
            <a:r>
              <a:rPr lang="en-US" sz="1200" b="0" i="0" kern="1200" baseline="0" dirty="0" smtClean="0">
                <a:solidFill>
                  <a:schemeClr val="tx1"/>
                </a:solidFill>
                <a:effectLst/>
                <a:latin typeface="+mn-lt"/>
                <a:ea typeface="+mn-ea"/>
                <a:cs typeface="+mn-cs"/>
              </a:rPr>
              <a:t> here </a:t>
            </a:r>
            <a:r>
              <a:rPr lang="en-US" sz="1200" b="0" i="0" kern="1200" dirty="0" smtClean="0">
                <a:solidFill>
                  <a:schemeClr val="tx1"/>
                </a:solidFill>
                <a:effectLst/>
                <a:latin typeface="+mn-lt"/>
                <a:ea typeface="+mn-ea"/>
                <a:cs typeface="+mn-cs"/>
              </a:rPr>
              <a:t>http://</a:t>
            </a:r>
            <a:r>
              <a:rPr lang="en-US" sz="1200" b="0" i="0" kern="1200" dirty="0" err="1" smtClean="0">
                <a:solidFill>
                  <a:schemeClr val="tx1"/>
                </a:solidFill>
                <a:effectLst/>
                <a:latin typeface="+mn-lt"/>
                <a:ea typeface="+mn-ea"/>
                <a:cs typeface="+mn-cs"/>
              </a:rPr>
              <a:t>llvm.org</a:t>
            </a:r>
            <a:r>
              <a:rPr lang="en-US" sz="1200" b="0" i="0" kern="1200" dirty="0" smtClean="0">
                <a:solidFill>
                  <a:schemeClr val="tx1"/>
                </a:solidFill>
                <a:effectLst/>
                <a:latin typeface="+mn-lt"/>
                <a:ea typeface="+mn-ea"/>
                <a:cs typeface="+mn-cs"/>
              </a:rPr>
              <a:t>/docs/</a:t>
            </a:r>
            <a:r>
              <a:rPr lang="en-US" sz="1200" b="0" i="0" kern="1200" dirty="0" err="1" smtClean="0">
                <a:solidFill>
                  <a:schemeClr val="tx1"/>
                </a:solidFill>
                <a:effectLst/>
                <a:latin typeface="+mn-lt"/>
                <a:ea typeface="+mn-ea"/>
                <a:cs typeface="+mn-cs"/>
              </a:rPr>
              <a:t>LangRef.html</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1" kern="1200" dirty="0" smtClean="0">
                <a:solidFill>
                  <a:schemeClr val="tx1"/>
                </a:solidFill>
                <a:effectLst/>
                <a:latin typeface="+mn-lt"/>
                <a:ea typeface="+mn-ea"/>
                <a:cs typeface="+mn-cs"/>
              </a:rPr>
              <a:t/>
            </a:r>
            <a:br>
              <a:rPr lang="en-US" sz="1200" b="0" i="1" kern="1200" dirty="0" smtClean="0">
                <a:solidFill>
                  <a:schemeClr val="tx1"/>
                </a:solidFill>
                <a:effectLst/>
                <a:latin typeface="+mn-lt"/>
                <a:ea typeface="+mn-ea"/>
                <a:cs typeface="+mn-cs"/>
              </a:rPr>
            </a:br>
            <a:endParaRPr lang="en-US" sz="1200" b="0" i="1"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963162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338932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To view the assembly language that’s created from the LLVM IR, execute the following command:</a:t>
            </a: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130239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 we see that our high-level Swift code that adds two Swift integers does in fact translate into the proper (and very efficient) x86-64 </a:t>
            </a:r>
            <a:r>
              <a:rPr lang="en-US" sz="1200" b="0" i="1" kern="1200" dirty="0" err="1" smtClean="0">
                <a:solidFill>
                  <a:schemeClr val="tx1"/>
                </a:solidFill>
                <a:effectLst/>
                <a:latin typeface="+mn-lt"/>
                <a:ea typeface="+mn-ea"/>
                <a:cs typeface="+mn-cs"/>
              </a:rPr>
              <a:t>addq</a:t>
            </a:r>
            <a:r>
              <a:rPr lang="en-US" sz="1200" b="0" i="0" kern="1200" dirty="0" smtClean="0">
                <a:solidFill>
                  <a:schemeClr val="tx1"/>
                </a:solidFill>
                <a:effectLst/>
                <a:latin typeface="+mn-lt"/>
                <a:ea typeface="+mn-ea"/>
                <a:cs typeface="+mn-cs"/>
              </a:rPr>
              <a:t> instruction for adding two 64-bit integers.</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254391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370390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To start a REPL, we actually used two tools: </a:t>
            </a:r>
            <a:r>
              <a:rPr lang="en-US" dirty="0" err="1" smtClean="0"/>
              <a:t>xcrun</a:t>
            </a:r>
            <a:r>
              <a:rPr lang="en-US" sz="1200" b="0" i="0" kern="1200" dirty="0" smtClean="0">
                <a:solidFill>
                  <a:schemeClr val="tx1"/>
                </a:solidFill>
                <a:effectLst/>
                <a:latin typeface="+mn-lt"/>
                <a:ea typeface="+mn-ea"/>
                <a:cs typeface="+mn-cs"/>
              </a:rPr>
              <a:t> and </a:t>
            </a:r>
            <a:r>
              <a:rPr lang="en-US" dirty="0" smtClean="0"/>
              <a:t>swift</a:t>
            </a:r>
          </a:p>
          <a:p>
            <a:pPr fontAlgn="base"/>
            <a:endParaRPr lang="en-US" dirty="0" smtClean="0"/>
          </a:p>
          <a:p>
            <a:pPr fontAlgn="base"/>
            <a:r>
              <a:rPr lang="en-US" dirty="0" smtClean="0"/>
              <a:t>Do </a:t>
            </a:r>
          </a:p>
          <a:p>
            <a:pPr fontAlgn="base"/>
            <a:r>
              <a:rPr lang="en-US" dirty="0" err="1" smtClean="0"/>
              <a:t>docker</a:t>
            </a:r>
            <a:r>
              <a:rPr lang="en-US" baseline="0" dirty="0" smtClean="0"/>
              <a:t> start </a:t>
            </a:r>
            <a:r>
              <a:rPr lang="en-US" baseline="0" dirty="0" err="1" smtClean="0"/>
              <a:t>swiftfun</a:t>
            </a:r>
            <a:endParaRPr lang="en-US" baseline="0" dirty="0" smtClean="0"/>
          </a:p>
          <a:p>
            <a:pPr fontAlgn="base"/>
            <a:r>
              <a:rPr lang="en-US" baseline="0" dirty="0" smtClean="0"/>
              <a:t>Docker attach </a:t>
            </a:r>
            <a:r>
              <a:rPr lang="en-US" baseline="0" dirty="0" err="1" smtClean="0"/>
              <a:t>swiftfun</a:t>
            </a:r>
            <a:endParaRPr lang="en-US" baseline="0" dirty="0" smtClean="0"/>
          </a:p>
          <a:p>
            <a:pPr fontAlgn="base"/>
            <a:r>
              <a:rPr lang="en-US" baseline="0" dirty="0" smtClean="0"/>
              <a:t>&gt;swift-build</a:t>
            </a:r>
          </a:p>
          <a:p>
            <a:pPr fontAlgn="base"/>
            <a:endParaRPr lang="en-US" baseline="0" dirty="0" smtClean="0"/>
          </a:p>
          <a:p>
            <a:pPr fontAlgn="base"/>
            <a:r>
              <a:rPr lang="en-US" baseline="0" dirty="0" smtClean="0"/>
              <a:t>What gets called when you run swift build</a:t>
            </a:r>
          </a:p>
          <a:p>
            <a:pPr fontAlgn="base"/>
            <a:endParaRPr lang="en-US" baseline="0" dirty="0" smtClean="0"/>
          </a:p>
          <a:p>
            <a:pPr fontAlgn="base"/>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684884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PANGU</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266759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Unzip the </a:t>
            </a:r>
            <a:r>
              <a:rPr lang="en-US" sz="1200" b="0" i="0" kern="1200" dirty="0" err="1" smtClean="0">
                <a:solidFill>
                  <a:schemeClr val="tx1"/>
                </a:solidFill>
                <a:effectLst/>
                <a:latin typeface="+mn-lt"/>
                <a:ea typeface="+mn-ea"/>
                <a:cs typeface="+mn-cs"/>
              </a:rPr>
              <a:t>Cydia</a:t>
            </a:r>
            <a:r>
              <a:rPr lang="en-US" sz="1200" b="0" i="0" kern="1200" dirty="0" smtClean="0">
                <a:solidFill>
                  <a:schemeClr val="tx1"/>
                </a:solidFill>
                <a:effectLst/>
                <a:latin typeface="+mn-lt"/>
                <a:ea typeface="+mn-ea"/>
                <a:cs typeface="+mn-cs"/>
              </a:rPr>
              <a:t> impactor file and run it.</a:t>
            </a:r>
            <a:r>
              <a:rPr lang="en-US" dirty="0" smtClean="0"/>
              <a:t/>
            </a:r>
            <a:br>
              <a:rPr lang="en-US" dirty="0" smtClean="0"/>
            </a:br>
            <a:r>
              <a:rPr lang="en-US" sz="1200" b="0" i="0" kern="1200" dirty="0" smtClean="0">
                <a:solidFill>
                  <a:schemeClr val="tx1"/>
                </a:solidFill>
                <a:effectLst/>
                <a:latin typeface="+mn-lt"/>
                <a:ea typeface="+mn-ea"/>
                <a:cs typeface="+mn-cs"/>
              </a:rPr>
              <a:t>2. Connect your iOS device to your computer and trust the computer on your iOS device.</a:t>
            </a:r>
            <a:r>
              <a:rPr lang="en-US" dirty="0" smtClean="0"/>
              <a:t/>
            </a:r>
            <a:br>
              <a:rPr lang="en-US" dirty="0" smtClean="0"/>
            </a:br>
            <a:r>
              <a:rPr lang="en-US" sz="1200" b="0" i="0" kern="1200" dirty="0" smtClean="0">
                <a:solidFill>
                  <a:schemeClr val="tx1"/>
                </a:solidFill>
                <a:effectLst/>
                <a:latin typeface="+mn-lt"/>
                <a:ea typeface="+mn-ea"/>
                <a:cs typeface="+mn-cs"/>
              </a:rPr>
              <a:t>3. Drag NvwaStone_1.0.ipa into </a:t>
            </a:r>
            <a:r>
              <a:rPr lang="en-US" sz="1200" b="0" i="0" kern="1200" dirty="0" err="1" smtClean="0">
                <a:solidFill>
                  <a:schemeClr val="tx1"/>
                </a:solidFill>
                <a:effectLst/>
                <a:latin typeface="+mn-lt"/>
                <a:ea typeface="+mn-ea"/>
                <a:cs typeface="+mn-cs"/>
              </a:rPr>
              <a:t>Cydia</a:t>
            </a:r>
            <a:r>
              <a:rPr lang="en-US" sz="1200" b="0" i="0" kern="1200" dirty="0" smtClean="0">
                <a:solidFill>
                  <a:schemeClr val="tx1"/>
                </a:solidFill>
                <a:effectLst/>
                <a:latin typeface="+mn-lt"/>
                <a:ea typeface="+mn-ea"/>
                <a:cs typeface="+mn-cs"/>
              </a:rPr>
              <a:t> impactor app.</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799123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4. Input you email address( it’s your apple id)</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56266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5. Input your apple ID password. </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517993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6. Click OK button to continue.</a:t>
            </a:r>
          </a:p>
          <a:p>
            <a:r>
              <a:rPr lang="en-US" sz="1200" b="0" i="0" kern="1200" dirty="0" smtClean="0">
                <a:solidFill>
                  <a:schemeClr val="tx1"/>
                </a:solidFill>
                <a:effectLst/>
                <a:latin typeface="+mn-lt"/>
                <a:ea typeface="+mn-ea"/>
                <a:cs typeface="+mn-cs"/>
              </a:rPr>
              <a:t>7. </a:t>
            </a:r>
            <a:r>
              <a:rPr lang="en-US" sz="1200" b="0" i="0" kern="1200" dirty="0" err="1" smtClean="0">
                <a:solidFill>
                  <a:schemeClr val="tx1"/>
                </a:solidFill>
                <a:effectLst/>
                <a:latin typeface="+mn-lt"/>
                <a:ea typeface="+mn-ea"/>
                <a:cs typeface="+mn-cs"/>
              </a:rPr>
              <a:t>Cydia</a:t>
            </a:r>
            <a:r>
              <a:rPr lang="en-US" sz="1200" b="0" i="0" kern="1200" dirty="0" smtClean="0">
                <a:solidFill>
                  <a:schemeClr val="tx1"/>
                </a:solidFill>
                <a:effectLst/>
                <a:latin typeface="+mn-lt"/>
                <a:ea typeface="+mn-ea"/>
                <a:cs typeface="+mn-cs"/>
              </a:rPr>
              <a:t> impactor will automatically prepare everything based on your inputs and sign the IPA file. If everything is OK, the IPA file should be installed in your iOS device correctly. If you get error notifications, you probably input incorrect Apple ID or password.</a:t>
            </a:r>
            <a:r>
              <a:rPr lang="en-US" dirty="0" smtClean="0"/>
              <a:t/>
            </a:r>
            <a:br>
              <a:rPr lang="en-US" dirty="0" smtClean="0"/>
            </a:br>
            <a:r>
              <a:rPr lang="en-US" sz="1200" b="0" i="0" kern="1200" dirty="0" smtClean="0">
                <a:solidFill>
                  <a:schemeClr val="tx1"/>
                </a:solidFill>
                <a:effectLst/>
                <a:latin typeface="+mn-lt"/>
                <a:ea typeface="+mn-ea"/>
                <a:cs typeface="+mn-cs"/>
              </a:rPr>
              <a:t>8. On your device, Tap Settings &gt; General &gt; Device Management. You then see a profile for the developer under your “apple ID” heading. Tap the profile to establish trust for this developer. (An Internet connection is required to verify the app developer's certificate when establishing trust.)</a:t>
            </a:r>
            <a:r>
              <a:rPr lang="en-US" dirty="0" smtClean="0"/>
              <a:t/>
            </a:r>
            <a:br>
              <a:rPr lang="en-US" dirty="0" smtClean="0"/>
            </a:br>
            <a:r>
              <a:rPr lang="en-US" sz="1200" b="0" i="0" kern="1200" dirty="0" smtClean="0">
                <a:solidFill>
                  <a:schemeClr val="tx1"/>
                </a:solidFill>
                <a:effectLst/>
                <a:latin typeface="+mn-lt"/>
                <a:ea typeface="+mn-ea"/>
                <a:cs typeface="+mn-cs"/>
              </a:rPr>
              <a:t>9. On your device, find </a:t>
            </a:r>
            <a:r>
              <a:rPr lang="en-US" sz="1200" b="0" i="0" kern="1200" dirty="0" err="1" smtClean="0">
                <a:solidFill>
                  <a:schemeClr val="tx1"/>
                </a:solidFill>
                <a:effectLst/>
                <a:latin typeface="+mn-lt"/>
                <a:ea typeface="+mn-ea"/>
                <a:cs typeface="+mn-cs"/>
              </a:rPr>
              <a:t>Pangu</a:t>
            </a:r>
            <a:r>
              <a:rPr lang="en-US" sz="1200" b="0" i="0" kern="1200" dirty="0" smtClean="0">
                <a:solidFill>
                  <a:schemeClr val="tx1"/>
                </a:solidFill>
                <a:effectLst/>
                <a:latin typeface="+mn-lt"/>
                <a:ea typeface="+mn-ea"/>
                <a:cs typeface="+mn-cs"/>
              </a:rPr>
              <a:t> App and run it.</a:t>
            </a:r>
            <a:r>
              <a:rPr lang="en-US" dirty="0" smtClean="0"/>
              <a:t/>
            </a:r>
            <a:br>
              <a:rPr lang="en-US" dirty="0" smtClean="0"/>
            </a:br>
            <a:r>
              <a:rPr lang="en-US" sz="1200" b="0" i="0" kern="1200" dirty="0" smtClean="0">
                <a:solidFill>
                  <a:schemeClr val="tx1"/>
                </a:solidFill>
                <a:effectLst/>
                <a:latin typeface="+mn-lt"/>
                <a:ea typeface="+mn-ea"/>
                <a:cs typeface="+mn-cs"/>
              </a:rPr>
              <a:t>10. Click the "start" button to jailbreak your device.</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552039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PANGU</a:t>
            </a:r>
            <a:endParaRPr lang="en-US" dirty="0" smtClean="0"/>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9224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iOS platform is made up of several layers,</a:t>
            </a:r>
          </a:p>
          <a:p>
            <a:r>
              <a:rPr lang="en-US" sz="1200" b="0" i="0" u="none" strike="noStrike" kern="1200" baseline="0" dirty="0" smtClean="0">
                <a:solidFill>
                  <a:schemeClr val="tx1"/>
                </a:solidFill>
                <a:latin typeface="+mn-lt"/>
                <a:ea typeface="+mn-ea"/>
                <a:cs typeface="+mn-cs"/>
              </a:rPr>
              <a:t>The bottom-most layer is called the Core OS layer and it contains the low-level technologies on the top of which all the other technologies are built. This is also the layer that directly interacts with the hardware. Apps leverage this layer when they deal with security or want to directly communicate with an external hardware accessory. It contains frameworks such as the Accelerate Framework, the core Bluetooth Framework, the Security Framework and the Kernel environment, such as networking, file systems, standard I/O, etc. It is the main layer of iOS, as almost everything in the OS uses this layer.</a:t>
            </a:r>
          </a:p>
          <a:p>
            <a:r>
              <a:rPr lang="en-US" sz="1200" b="0" i="0" u="none" strike="noStrike" kern="1200" baseline="0" dirty="0" smtClean="0">
                <a:solidFill>
                  <a:schemeClr val="tx1"/>
                </a:solidFill>
                <a:latin typeface="+mn-lt"/>
                <a:ea typeface="+mn-ea"/>
                <a:cs typeface="+mn-cs"/>
              </a:rPr>
              <a:t>Also, while developing apps, you need to use this layer directly or indirectly.</a:t>
            </a:r>
          </a:p>
          <a:p>
            <a:endParaRPr lang="en-US" sz="1200" b="0" i="0" u="none" strike="noStrike" kern="1200" baseline="0" dirty="0" smtClean="0">
              <a:solidFill>
                <a:schemeClr val="tx1"/>
              </a:solidFill>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513830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a:t>
            </a:r>
            <a:r>
              <a:rPr lang="en-US" baseline="0" dirty="0" smtClean="0"/>
              <a:t> address will change </a:t>
            </a:r>
            <a:r>
              <a:rPr lang="mr-IN" baseline="0" dirty="0" smtClean="0"/>
              <a:t>–</a:t>
            </a:r>
            <a:r>
              <a:rPr lang="en-US" baseline="0" dirty="0" smtClean="0"/>
              <a:t> password is alpine</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974127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Cd</a:t>
            </a:r>
            <a:r>
              <a:rPr lang="en-US" baseline="0" dirty="0" smtClean="0"/>
              <a:t> into any of the directories to see an app and then the executable in the </a:t>
            </a:r>
            <a:r>
              <a:rPr lang="en-US" baseline="0" dirty="0" err="1" smtClean="0"/>
              <a:t>NAME.app</a:t>
            </a:r>
            <a:r>
              <a:rPr lang="en-US" baseline="0" dirty="0" smtClean="0"/>
              <a:t> directory is the executable file similar but much larger than our onion code before</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1931156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M1: Weak Server Side </a:t>
            </a:r>
            <a:r>
              <a:rPr lang="en-US" dirty="0" err="1" smtClean="0"/>
              <a:t>ControlsOnce</a:t>
            </a:r>
            <a:r>
              <a:rPr lang="en-US" dirty="0" smtClean="0"/>
              <a:t> you have proxies the application, try to access the Web-services used by the application from outside the application</a:t>
            </a:r>
          </a:p>
          <a:p>
            <a:r>
              <a:rPr lang="en-US" dirty="0" smtClean="0"/>
              <a:t>M2: Insecure Data </a:t>
            </a:r>
            <a:r>
              <a:rPr lang="en-US" dirty="0" err="1" smtClean="0"/>
              <a:t>StoragePull</a:t>
            </a:r>
            <a:r>
              <a:rPr lang="en-US" dirty="0" smtClean="0"/>
              <a:t> the application databases from the device and search them for sensitive data</a:t>
            </a:r>
          </a:p>
          <a:p>
            <a:r>
              <a:rPr lang="en-US" dirty="0" smtClean="0"/>
              <a:t>M3: Insufficient Transport Layer </a:t>
            </a:r>
            <a:r>
              <a:rPr lang="en-US" dirty="0" err="1" smtClean="0"/>
              <a:t>ProtectionProxy</a:t>
            </a:r>
            <a:r>
              <a:rPr lang="en-US" dirty="0" smtClean="0"/>
              <a:t> the application and search for exposed sensitive information in the http requests. Ensure the application uses https for sensitive information and that they are correctly using signed SSL certificates</a:t>
            </a:r>
          </a:p>
          <a:p>
            <a:r>
              <a:rPr lang="en-US" dirty="0" smtClean="0"/>
              <a:t>M4: Unintended Data </a:t>
            </a:r>
            <a:r>
              <a:rPr lang="en-US" dirty="0" err="1" smtClean="0"/>
              <a:t>LeakageSearch</a:t>
            </a:r>
            <a:r>
              <a:rPr lang="en-US" dirty="0" smtClean="0"/>
              <a:t> common areas on the device such as shared preferences, log files </a:t>
            </a:r>
            <a:r>
              <a:rPr lang="en-US" dirty="0" err="1" smtClean="0"/>
              <a:t>etc</a:t>
            </a:r>
            <a:r>
              <a:rPr lang="en-US" dirty="0" smtClean="0"/>
              <a:t> to ensure the application is not exposing sensitive information</a:t>
            </a:r>
          </a:p>
          <a:p>
            <a:r>
              <a:rPr lang="en-US" dirty="0" smtClean="0"/>
              <a:t>M5: Poor Authorization and </a:t>
            </a:r>
            <a:r>
              <a:rPr lang="en-US" dirty="0" err="1" smtClean="0"/>
              <a:t>AuthenticationEnsure</a:t>
            </a:r>
            <a:r>
              <a:rPr lang="en-US" dirty="0" smtClean="0"/>
              <a:t> users need to be logged-in to access information such as credit cards. Examine the criteria for account set-up, (Authentication of e-mail addresses, password strength </a:t>
            </a:r>
            <a:r>
              <a:rPr lang="en-US" dirty="0" err="1" smtClean="0"/>
              <a:t>etc</a:t>
            </a:r>
            <a:r>
              <a:rPr lang="en-US" dirty="0" smtClean="0"/>
              <a:t>), for weaknesses.</a:t>
            </a:r>
          </a:p>
          <a:p>
            <a:r>
              <a:rPr lang="en-US" dirty="0" smtClean="0"/>
              <a:t>M6: Broken </a:t>
            </a:r>
            <a:r>
              <a:rPr lang="en-US" dirty="0" err="1" smtClean="0"/>
              <a:t>CryptographyUse</a:t>
            </a:r>
            <a:r>
              <a:rPr lang="en-US" dirty="0" smtClean="0"/>
              <a:t> the de-compiled source code and databases pulled from the device to see fi it is possible to identify the encryption/decryption algorithms used and decrypt and sensitive information that is encrypted in the database</a:t>
            </a:r>
          </a:p>
          <a:p>
            <a:r>
              <a:rPr lang="en-US" dirty="0" smtClean="0"/>
              <a:t>M7: Client Side </a:t>
            </a:r>
            <a:r>
              <a:rPr lang="en-US" dirty="0" err="1" smtClean="0"/>
              <a:t>InjectionFind</a:t>
            </a:r>
            <a:r>
              <a:rPr lang="en-US" dirty="0" smtClean="0"/>
              <a:t> any text entry fields in the application end ensure they are not susceptible to injection attacks</a:t>
            </a:r>
          </a:p>
          <a:p>
            <a:r>
              <a:rPr lang="en-US" dirty="0" smtClean="0"/>
              <a:t>M8: Security Decisions via Untrusted </a:t>
            </a:r>
            <a:r>
              <a:rPr lang="en-US" dirty="0" err="1" smtClean="0"/>
              <a:t>InputsDetermine</a:t>
            </a:r>
            <a:r>
              <a:rPr lang="en-US" dirty="0" smtClean="0"/>
              <a:t> which third parties are providing data to the application. Using the http proxy, see if it is possible to modify responses from these third parties to expose sensitive data</a:t>
            </a:r>
          </a:p>
          <a:p>
            <a:r>
              <a:rPr lang="en-US" dirty="0" smtClean="0"/>
              <a:t>M9: Improper Session </a:t>
            </a:r>
            <a:r>
              <a:rPr lang="en-US" dirty="0" err="1" smtClean="0"/>
              <a:t>HandlingDoes</a:t>
            </a:r>
            <a:r>
              <a:rPr lang="en-US" dirty="0" smtClean="0"/>
              <a:t> the application leave the user logged-in when closed. Does starting the application give you access to stored credit cards without having to log back in?</a:t>
            </a:r>
          </a:p>
          <a:p>
            <a:r>
              <a:rPr lang="en-US" dirty="0" smtClean="0"/>
              <a:t>M10: Lack of Binary </a:t>
            </a:r>
            <a:r>
              <a:rPr lang="en-US" dirty="0" err="1" smtClean="0"/>
              <a:t>ProtectionsWhen</a:t>
            </a:r>
            <a:r>
              <a:rPr lang="en-US" dirty="0" smtClean="0"/>
              <a:t> de-compiling the code, is it obfuscated. Are encryption keys hidden or visible within the code.</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726732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672489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229381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Core Services contains basic system services for the apps such as Core Foundation and Foundation Frameworks, which define the basic types all apps use. This layer also provides location, iCloud, social media, and networking feature access. The main features provided by this layer are peer-to-peer services for Bluetooth access, iCloud storage, data protection, in-app purchases, file sharing support, SQLite, XML Support, </a:t>
            </a:r>
            <a:r>
              <a:rPr lang="en-US" sz="1200" b="0" i="0" u="none" strike="noStrike" kern="1200" baseline="0" dirty="0" err="1" smtClean="0">
                <a:solidFill>
                  <a:schemeClr val="tx1"/>
                </a:solidFill>
                <a:latin typeface="+mn-lt"/>
                <a:ea typeface="+mn-ea"/>
                <a:cs typeface="+mn-cs"/>
              </a:rPr>
              <a:t>WebKit</a:t>
            </a:r>
            <a:r>
              <a:rPr lang="en-US" sz="1200" b="0" i="0" u="none" strike="noStrike" kern="1200" baseline="0" dirty="0" smtClean="0">
                <a:solidFill>
                  <a:schemeClr val="tx1"/>
                </a:solidFill>
                <a:latin typeface="+mn-lt"/>
                <a:ea typeface="+mn-ea"/>
                <a:cs typeface="+mn-cs"/>
              </a:rPr>
              <a:t> Framework, etc. </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05609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media layer, as its name suggests, contains graphics, video, and audio technologies to add multimedia to applications, which makes it easier to integrate media in apps and makes them look more beautiful and interactive. It contains graphic technologies like </a:t>
            </a:r>
            <a:r>
              <a:rPr lang="en-US" sz="1200" b="0" i="0" u="none" strike="noStrike" kern="1200" baseline="0" dirty="0" err="1" smtClean="0">
                <a:solidFill>
                  <a:schemeClr val="tx1"/>
                </a:solidFill>
                <a:latin typeface="+mn-lt"/>
                <a:ea typeface="+mn-ea"/>
                <a:cs typeface="+mn-cs"/>
              </a:rPr>
              <a:t>UIKit</a:t>
            </a:r>
            <a:r>
              <a:rPr lang="en-US" sz="1200" b="0" i="0" u="none" strike="noStrike" kern="1200" baseline="0" dirty="0" smtClean="0">
                <a:solidFill>
                  <a:schemeClr val="tx1"/>
                </a:solidFill>
                <a:latin typeface="+mn-lt"/>
                <a:ea typeface="+mn-ea"/>
                <a:cs typeface="+mn-cs"/>
              </a:rPr>
              <a:t> graphics and Core Animation Image I/O, audio technologies like AV Foundation, </a:t>
            </a:r>
            <a:r>
              <a:rPr lang="en-US" sz="1200" b="0" i="0" u="none" strike="noStrike" kern="1200" baseline="0" dirty="0" err="1" smtClean="0">
                <a:solidFill>
                  <a:schemeClr val="tx1"/>
                </a:solidFill>
                <a:latin typeface="+mn-lt"/>
                <a:ea typeface="+mn-ea"/>
                <a:cs typeface="+mn-cs"/>
              </a:rPr>
              <a:t>OpenAL</a:t>
            </a:r>
            <a:r>
              <a:rPr lang="en-US" sz="1200" b="0" i="0" u="none" strike="noStrike" kern="1200" baseline="0" dirty="0" smtClean="0">
                <a:solidFill>
                  <a:schemeClr val="tx1"/>
                </a:solidFill>
                <a:latin typeface="+mn-lt"/>
                <a:ea typeface="+mn-ea"/>
                <a:cs typeface="+mn-cs"/>
              </a:rPr>
              <a:t>, Core Audio, and Media Player Framework and video technologies like </a:t>
            </a:r>
            <a:r>
              <a:rPr lang="en-US" sz="1200" b="0" i="0" u="none" strike="noStrike" kern="1200" baseline="0" dirty="0" err="1" smtClean="0">
                <a:solidFill>
                  <a:schemeClr val="tx1"/>
                </a:solidFill>
                <a:latin typeface="+mn-lt"/>
                <a:ea typeface="+mn-ea"/>
                <a:cs typeface="+mn-cs"/>
              </a:rPr>
              <a:t>AVKit</a:t>
            </a:r>
            <a:r>
              <a:rPr lang="en-US" sz="1200" b="0" i="0" u="none" strike="noStrike" kern="1200" baseline="0" dirty="0" smtClean="0">
                <a:solidFill>
                  <a:schemeClr val="tx1"/>
                </a:solidFill>
                <a:latin typeface="+mn-lt"/>
                <a:ea typeface="+mn-ea"/>
                <a:cs typeface="+mn-cs"/>
              </a:rPr>
              <a:t>, AV Foundation, </a:t>
            </a:r>
            <a:r>
              <a:rPr lang="en-US" sz="1200" b="0" i="0" u="none" strike="noStrike" kern="1200" baseline="0" dirty="0" err="1" smtClean="0">
                <a:solidFill>
                  <a:schemeClr val="tx1"/>
                </a:solidFill>
                <a:latin typeface="+mn-lt"/>
                <a:ea typeface="+mn-ea"/>
                <a:cs typeface="+mn-cs"/>
              </a:rPr>
              <a:t>UIImagePickerController</a:t>
            </a:r>
            <a:r>
              <a:rPr lang="en-US" sz="1200" b="0" i="0" u="none" strike="noStrike" kern="1200" baseline="0" dirty="0" smtClean="0">
                <a:solidFill>
                  <a:schemeClr val="tx1"/>
                </a:solidFill>
                <a:latin typeface="+mn-lt"/>
                <a:ea typeface="+mn-ea"/>
                <a:cs typeface="+mn-cs"/>
              </a:rPr>
              <a:t>, and Core Media. This whole layer is all about the media and the frameworks available to make wonderful apps</a:t>
            </a:r>
          </a:p>
          <a:p>
            <a:r>
              <a:rPr lang="en-US" sz="1200" b="0" i="0" u="none" strike="noStrike" kern="1200" baseline="0" dirty="0" smtClean="0">
                <a:solidFill>
                  <a:schemeClr val="tx1"/>
                </a:solidFill>
                <a:latin typeface="+mn-lt"/>
                <a:ea typeface="+mn-ea"/>
                <a:cs typeface="+mn-cs"/>
              </a:rPr>
              <a:t>look and feel even better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110883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top-most and the last layer, Cocoa Touch, is a version of Cocoa library available in OS X. It contains key features needed to create iOS applications that define the appearance of the app. It has high-level features like Document Picker, </a:t>
            </a:r>
            <a:r>
              <a:rPr lang="en-US" sz="1200" b="0" i="0" u="none" strike="noStrike" kern="1200" baseline="0" dirty="0" err="1" smtClean="0">
                <a:solidFill>
                  <a:schemeClr val="tx1"/>
                </a:solidFill>
                <a:latin typeface="+mn-lt"/>
                <a:ea typeface="+mn-ea"/>
                <a:cs typeface="+mn-cs"/>
              </a:rPr>
              <a:t>TextKit</a:t>
            </a:r>
            <a:r>
              <a:rPr lang="en-US" sz="1200" b="0" i="0" u="none" strike="noStrike" kern="1200" baseline="0" dirty="0" smtClean="0">
                <a:solidFill>
                  <a:schemeClr val="tx1"/>
                </a:solidFill>
                <a:latin typeface="+mn-lt"/>
                <a:ea typeface="+mn-ea"/>
                <a:cs typeface="+mn-cs"/>
              </a:rPr>
              <a:t>, multitasking, storyboards, Apple push notification services, local notifications, and it has frameworks like the </a:t>
            </a:r>
            <a:r>
              <a:rPr lang="en-US" sz="1200" b="0" i="0" u="none" strike="noStrike" kern="1200" baseline="0" dirty="0" err="1" smtClean="0">
                <a:solidFill>
                  <a:schemeClr val="tx1"/>
                </a:solidFill>
                <a:latin typeface="+mn-lt"/>
                <a:ea typeface="+mn-ea"/>
                <a:cs typeface="+mn-cs"/>
              </a:rPr>
              <a:t>GameKit</a:t>
            </a:r>
            <a:r>
              <a:rPr lang="en-US" sz="1200" b="0" i="0" u="none" strike="noStrike" kern="1200" baseline="0" dirty="0" smtClean="0">
                <a:solidFill>
                  <a:schemeClr val="tx1"/>
                </a:solidFill>
                <a:latin typeface="+mn-lt"/>
                <a:ea typeface="+mn-ea"/>
                <a:cs typeface="+mn-cs"/>
              </a:rPr>
              <a:t> framework, the </a:t>
            </a:r>
            <a:r>
              <a:rPr lang="en-US" sz="1200" b="0" i="0" u="none" strike="noStrike" kern="1200" baseline="0" dirty="0" err="1" smtClean="0">
                <a:solidFill>
                  <a:schemeClr val="tx1"/>
                </a:solidFill>
                <a:latin typeface="+mn-lt"/>
                <a:ea typeface="+mn-ea"/>
                <a:cs typeface="+mn-cs"/>
              </a:rPr>
              <a:t>MapKit</a:t>
            </a:r>
            <a:r>
              <a:rPr lang="en-US" sz="1200" b="0" i="0" u="none" strike="noStrike" kern="1200" baseline="0" dirty="0" smtClean="0">
                <a:solidFill>
                  <a:schemeClr val="tx1"/>
                </a:solidFill>
                <a:latin typeface="+mn-lt"/>
                <a:ea typeface="+mn-ea"/>
                <a:cs typeface="+mn-cs"/>
              </a:rPr>
              <a:t> framework, the </a:t>
            </a:r>
            <a:r>
              <a:rPr lang="en-US" sz="1200" b="0" i="0" u="none" strike="noStrike" kern="1200" baseline="0" dirty="0" err="1" smtClean="0">
                <a:solidFill>
                  <a:schemeClr val="tx1"/>
                </a:solidFill>
                <a:latin typeface="+mn-lt"/>
                <a:ea typeface="+mn-ea"/>
                <a:cs typeface="+mn-cs"/>
              </a:rPr>
              <a:t>UIKit</a:t>
            </a:r>
            <a:r>
              <a:rPr lang="en-US" sz="1200" b="0" i="0" u="none" strike="noStrike" kern="1200" baseline="0" dirty="0" smtClean="0">
                <a:solidFill>
                  <a:schemeClr val="tx1"/>
                </a:solidFill>
                <a:latin typeface="+mn-lt"/>
                <a:ea typeface="+mn-ea"/>
                <a:cs typeface="+mn-cs"/>
              </a:rPr>
              <a:t> framework, etc.</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95289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1-3 is a screenshot of a jailbroken iPad revealing the contents of the root directory of an iOS device. By default, iOS provides no Terminal-like app and doesn’t permit normal users to access the contents of any directory.</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57260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 he A </a:t>
            </a:r>
            <a:r>
              <a:rPr lang="en-US" sz="1200" b="0" i="0" u="none" strike="noStrike" kern="1200" baseline="0" dirty="0" err="1" smtClean="0">
                <a:solidFill>
                  <a:schemeClr val="tx1"/>
                </a:solidFill>
                <a:latin typeface="+mn-lt"/>
                <a:ea typeface="+mn-ea"/>
                <a:cs typeface="+mn-cs"/>
              </a:rPr>
              <a:t>pplications</a:t>
            </a:r>
            <a:r>
              <a:rPr lang="en-US" sz="1200" b="0" i="0" u="none" strike="noStrike" kern="1200" baseline="0" dirty="0" smtClean="0">
                <a:solidFill>
                  <a:schemeClr val="tx1"/>
                </a:solidFill>
                <a:latin typeface="+mn-lt"/>
                <a:ea typeface="+mn-ea"/>
                <a:cs typeface="+mn-cs"/>
              </a:rPr>
              <a:t> folder is a highly sensitive folder that contains all the necessary</a:t>
            </a:r>
          </a:p>
          <a:p>
            <a:r>
              <a:rPr lang="en-US" sz="1200" b="0" i="0" u="none" strike="noStrike" kern="1200" baseline="0" dirty="0" smtClean="0">
                <a:solidFill>
                  <a:schemeClr val="tx1"/>
                </a:solidFill>
                <a:latin typeface="+mn-lt"/>
                <a:ea typeface="+mn-ea"/>
                <a:cs typeface="+mn-cs"/>
              </a:rPr>
              <a:t>apps to run iOS and is the home for all the native apps that come preinstalled on</a:t>
            </a:r>
          </a:p>
          <a:p>
            <a:r>
              <a:rPr lang="en-US" sz="1200" b="0" i="0" u="none" strike="noStrike" kern="1200" baseline="0" dirty="0" smtClean="0">
                <a:solidFill>
                  <a:schemeClr val="tx1"/>
                </a:solidFill>
                <a:latin typeface="+mn-lt"/>
                <a:ea typeface="+mn-ea"/>
                <a:cs typeface="+mn-cs"/>
              </a:rPr>
              <a:t>your device from Apple. These apps can’t be uninstalled by a normal user and apps</a:t>
            </a:r>
          </a:p>
          <a:p>
            <a:r>
              <a:rPr lang="en-US" sz="1200" b="0" i="0" u="none" strike="noStrike" kern="1200" baseline="0" dirty="0" smtClean="0">
                <a:solidFill>
                  <a:schemeClr val="tx1"/>
                </a:solidFill>
                <a:latin typeface="+mn-lt"/>
                <a:ea typeface="+mn-ea"/>
                <a:cs typeface="+mn-cs"/>
              </a:rPr>
              <a:t>in this folder can only be deleted on a jailbroken device using a File Manager with</a:t>
            </a:r>
          </a:p>
          <a:p>
            <a:r>
              <a:rPr lang="en-US" sz="1200" b="0" i="0" u="none" strike="noStrike" kern="1200" baseline="0" dirty="0" smtClean="0">
                <a:solidFill>
                  <a:schemeClr val="tx1"/>
                </a:solidFill>
                <a:latin typeface="+mn-lt"/>
                <a:ea typeface="+mn-ea"/>
                <a:cs typeface="+mn-cs"/>
              </a:rPr>
              <a:t>root privileges or via shell access. Doing so can lead to unexpected results and is not</a:t>
            </a:r>
          </a:p>
          <a:p>
            <a:r>
              <a:rPr lang="en-US" sz="1200" b="0" i="0" u="none" strike="noStrike" kern="1200" baseline="0" dirty="0" smtClean="0">
                <a:solidFill>
                  <a:schemeClr val="tx1"/>
                </a:solidFill>
                <a:latin typeface="+mn-lt"/>
                <a:ea typeface="+mn-ea"/>
                <a:cs typeface="+mn-cs"/>
              </a:rPr>
              <a:t>recommended. The native jailbreak apps (installed via the </a:t>
            </a:r>
            <a:r>
              <a:rPr lang="en-US" sz="1200" b="0" i="0" u="none" strike="noStrike" kern="1200" baseline="0" dirty="0" err="1" smtClean="0">
                <a:solidFill>
                  <a:schemeClr val="tx1"/>
                </a:solidFill>
                <a:latin typeface="+mn-lt"/>
                <a:ea typeface="+mn-ea"/>
                <a:cs typeface="+mn-cs"/>
              </a:rPr>
              <a:t>Cydia</a:t>
            </a:r>
            <a:r>
              <a:rPr lang="en-US" sz="1200" b="0" i="0" u="none" strike="noStrike" kern="1200" baseline="0" dirty="0" smtClean="0">
                <a:solidFill>
                  <a:schemeClr val="tx1"/>
                </a:solidFill>
                <a:latin typeface="+mn-lt"/>
                <a:ea typeface="+mn-ea"/>
                <a:cs typeface="+mn-cs"/>
              </a:rPr>
              <a:t> repository) also</a:t>
            </a:r>
          </a:p>
          <a:p>
            <a:r>
              <a:rPr lang="en-US" sz="1200" b="0" i="0" u="none" strike="noStrike" kern="1200" baseline="0" dirty="0" smtClean="0">
                <a:solidFill>
                  <a:schemeClr val="tx1"/>
                </a:solidFill>
                <a:latin typeface="+mn-lt"/>
                <a:ea typeface="+mn-ea"/>
                <a:cs typeface="+mn-cs"/>
              </a:rPr>
              <a:t>reside here. The list of apps installed in this folder includes </a:t>
            </a:r>
            <a:r>
              <a:rPr lang="en-US" sz="1200" b="0" i="0" u="none" strike="noStrike" kern="1200" baseline="0" dirty="0" err="1" smtClean="0">
                <a:solidFill>
                  <a:schemeClr val="tx1"/>
                </a:solidFill>
                <a:latin typeface="+mn-lt"/>
                <a:ea typeface="+mn-ea"/>
                <a:cs typeface="+mn-cs"/>
              </a:rPr>
              <a:t>AppStore</a:t>
            </a:r>
            <a:r>
              <a:rPr lang="en-US" sz="1200" b="0" i="0" u="none" strike="noStrike" kern="1200" baseline="0" dirty="0" smtClean="0">
                <a:solidFill>
                  <a:schemeClr val="tx1"/>
                </a:solidFill>
                <a:latin typeface="+mn-lt"/>
                <a:ea typeface="+mn-ea"/>
                <a:cs typeface="+mn-cs"/>
              </a:rPr>
              <a:t> , Settings ,</a:t>
            </a:r>
          </a:p>
          <a:p>
            <a:r>
              <a:rPr lang="en-US" sz="1200" b="0" i="0" u="none" strike="noStrike" kern="1200" baseline="0" dirty="0" smtClean="0">
                <a:solidFill>
                  <a:schemeClr val="tx1"/>
                </a:solidFill>
                <a:latin typeface="+mn-lt"/>
                <a:ea typeface="+mn-ea"/>
                <a:cs typeface="+mn-cs"/>
              </a:rPr>
              <a:t>Contacts , Dialer , Camera , etc.</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55662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3/14/17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3/14/17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3/14/17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3/14/17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3/14/17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3/14/17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3/14/17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iOS Swift apps</a:t>
            </a:r>
            <a:endParaRPr lang="en-US" dirty="0"/>
          </a:p>
        </p:txBody>
      </p:sp>
      <p:sp>
        <p:nvSpPr>
          <p:cNvPr id="3" name="Subtitle 2"/>
          <p:cNvSpPr>
            <a:spLocks noGrp="1"/>
          </p:cNvSpPr>
          <p:nvPr>
            <p:ph type="subTitle" idx="1"/>
          </p:nvPr>
        </p:nvSpPr>
        <p:spPr/>
        <p:txBody>
          <a:bodyPr>
            <a:normAutofit fontScale="85000" lnSpcReduction="20000"/>
          </a:bodyPr>
          <a:lstStyle/>
          <a:p>
            <a:r>
              <a:rPr lang="en-US" dirty="0"/>
              <a:t>5030-201720_MCS5993_M: 5030-Topics in Computer </a:t>
            </a:r>
            <a:r>
              <a:rPr lang="en-US" dirty="0" smtClean="0"/>
              <a:t>Science</a:t>
            </a:r>
          </a:p>
          <a:p>
            <a:r>
              <a:rPr lang="en-US" dirty="0"/>
              <a:t>5031-201720_MCS4993_M: 5031-Topics in MA/CS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 - Library</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1800" y="2443480"/>
            <a:ext cx="8346694" cy="1963928"/>
          </a:xfrm>
        </p:spPr>
      </p:pic>
    </p:spTree>
    <p:extLst>
      <p:ext uri="{BB962C8B-B14F-4D97-AF65-F5344CB8AC3E}">
        <p14:creationId xmlns:p14="http://schemas.microsoft.com/office/powerpoint/2010/main" val="57233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 - Bin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264" y="2140204"/>
            <a:ext cx="9137472" cy="2797556"/>
          </a:xfrm>
        </p:spPr>
      </p:pic>
    </p:spTree>
    <p:extLst>
      <p:ext uri="{BB962C8B-B14F-4D97-AF65-F5344CB8AC3E}">
        <p14:creationId xmlns:p14="http://schemas.microsoft.com/office/powerpoint/2010/main" val="15327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a:t>
            </a:r>
            <a:endParaRPr lang="en-US" dirty="0"/>
          </a:p>
        </p:txBody>
      </p:sp>
      <p:sp>
        <p:nvSpPr>
          <p:cNvPr id="3" name="Content Placeholder 2"/>
          <p:cNvSpPr>
            <a:spLocks noGrp="1"/>
          </p:cNvSpPr>
          <p:nvPr>
            <p:ph idx="1"/>
          </p:nvPr>
        </p:nvSpPr>
        <p:spPr/>
        <p:txBody>
          <a:bodyPr/>
          <a:lstStyle/>
          <a:p>
            <a:r>
              <a:rPr lang="en-US" dirty="0" smtClean="0"/>
              <a:t>Dev</a:t>
            </a:r>
          </a:p>
          <a:p>
            <a:r>
              <a:rPr lang="en-US" dirty="0" smtClean="0"/>
              <a:t>Lib</a:t>
            </a:r>
          </a:p>
          <a:p>
            <a:r>
              <a:rPr lang="en-US" dirty="0" err="1" smtClean="0"/>
              <a:t>Sbin</a:t>
            </a:r>
            <a:endParaRPr lang="en-US" dirty="0" smtClean="0"/>
          </a:p>
          <a:p>
            <a:r>
              <a:rPr lang="en-US" dirty="0" err="1" smtClean="0"/>
              <a:t>Tmp</a:t>
            </a:r>
            <a:endParaRPr lang="en-US" dirty="0" smtClean="0"/>
          </a:p>
          <a:p>
            <a:r>
              <a:rPr lang="en-US" dirty="0" smtClean="0"/>
              <a:t>Developer</a:t>
            </a:r>
          </a:p>
          <a:p>
            <a:endParaRPr lang="en-US" dirty="0"/>
          </a:p>
        </p:txBody>
      </p:sp>
    </p:spTree>
    <p:extLst>
      <p:ext uri="{BB962C8B-B14F-4D97-AF65-F5344CB8AC3E}">
        <p14:creationId xmlns:p14="http://schemas.microsoft.com/office/powerpoint/2010/main" val="122834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 - System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42200" y="741596"/>
            <a:ext cx="4716895" cy="5202003"/>
          </a:xfrm>
        </p:spPr>
      </p:pic>
    </p:spTree>
    <p:extLst>
      <p:ext uri="{BB962C8B-B14F-4D97-AF65-F5344CB8AC3E}">
        <p14:creationId xmlns:p14="http://schemas.microsoft.com/office/powerpoint/2010/main" val="67615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a:t>
            </a:r>
            <a:endParaRPr lang="en-US" dirty="0"/>
          </a:p>
        </p:txBody>
      </p:sp>
      <p:sp>
        <p:nvSpPr>
          <p:cNvPr id="3" name="Content Placeholder 2"/>
          <p:cNvSpPr>
            <a:spLocks noGrp="1"/>
          </p:cNvSpPr>
          <p:nvPr>
            <p:ph idx="1"/>
          </p:nvPr>
        </p:nvSpPr>
        <p:spPr/>
        <p:txBody>
          <a:bodyPr/>
          <a:lstStyle/>
          <a:p>
            <a:r>
              <a:rPr lang="en-US" dirty="0" smtClean="0"/>
              <a:t>Boot</a:t>
            </a:r>
          </a:p>
          <a:p>
            <a:r>
              <a:rPr lang="en-US" dirty="0" err="1" smtClean="0"/>
              <a:t>Mnt</a:t>
            </a:r>
            <a:endParaRPr lang="en-US" dirty="0" smtClean="0"/>
          </a:p>
          <a:p>
            <a:r>
              <a:rPr lang="en-US" dirty="0" err="1"/>
              <a:t>U</a:t>
            </a:r>
            <a:r>
              <a:rPr lang="en-US" dirty="0" err="1" smtClean="0"/>
              <a:t>sr</a:t>
            </a:r>
            <a:endParaRPr lang="en-US" dirty="0" smtClean="0"/>
          </a:p>
          <a:p>
            <a:endParaRPr lang="en-US" dirty="0" smtClean="0"/>
          </a:p>
          <a:p>
            <a:endParaRPr lang="en-US" dirty="0"/>
          </a:p>
        </p:txBody>
      </p:sp>
    </p:spTree>
    <p:extLst>
      <p:ext uri="{BB962C8B-B14F-4D97-AF65-F5344CB8AC3E}">
        <p14:creationId xmlns:p14="http://schemas.microsoft.com/office/powerpoint/2010/main" val="43245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 - </a:t>
            </a:r>
            <a:r>
              <a:rPr lang="en-US" dirty="0" err="1" smtClean="0"/>
              <a:t>var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399" y="2671572"/>
            <a:ext cx="9584765" cy="1955292"/>
          </a:xfrm>
        </p:spPr>
      </p:pic>
    </p:spTree>
    <p:extLst>
      <p:ext uri="{BB962C8B-B14F-4D97-AF65-F5344CB8AC3E}">
        <p14:creationId xmlns:p14="http://schemas.microsoft.com/office/powerpoint/2010/main" val="12125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 - </a:t>
            </a:r>
            <a:r>
              <a:rPr lang="en-US" dirty="0" err="1" smtClean="0"/>
              <a:t>etc</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0039" y="2650744"/>
            <a:ext cx="10271922" cy="1829816"/>
          </a:xfrm>
        </p:spPr>
      </p:pic>
    </p:spTree>
    <p:extLst>
      <p:ext uri="{BB962C8B-B14F-4D97-AF65-F5344CB8AC3E}">
        <p14:creationId xmlns:p14="http://schemas.microsoft.com/office/powerpoint/2010/main" val="85553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 </a:t>
            </a:r>
            <a:r>
              <a:rPr lang="mr-IN" dirty="0" smtClean="0"/>
              <a:t>–</a:t>
            </a:r>
            <a:r>
              <a:rPr lang="en-US" dirty="0" smtClean="0"/>
              <a:t> /</a:t>
            </a:r>
            <a:r>
              <a:rPr lang="en-US" dirty="0" err="1" smtClean="0"/>
              <a:t>etc</a:t>
            </a:r>
            <a:r>
              <a:rPr lang="en-US" dirty="0" smtClean="0"/>
              <a:t>/</a:t>
            </a:r>
            <a:r>
              <a:rPr lang="en-US" dirty="0" err="1" smtClean="0"/>
              <a:t>passwd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736" y="1842008"/>
            <a:ext cx="7010400" cy="3759200"/>
          </a:xfrm>
        </p:spPr>
      </p:pic>
    </p:spTree>
    <p:extLst>
      <p:ext uri="{BB962C8B-B14F-4D97-AF65-F5344CB8AC3E}">
        <p14:creationId xmlns:p14="http://schemas.microsoft.com/office/powerpoint/2010/main" val="100334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22141"/>
            <a:ext cx="9601200" cy="1142385"/>
          </a:xfrm>
        </p:spPr>
        <p:txBody>
          <a:bodyPr/>
          <a:lstStyle/>
          <a:p>
            <a:r>
              <a:rPr lang="en-US" dirty="0" smtClean="0"/>
              <a:t>Traditional Compiler</a:t>
            </a:r>
            <a:endParaRPr lang="en-US" dirty="0"/>
          </a:p>
        </p:txBody>
      </p:sp>
      <p:pic>
        <p:nvPicPr>
          <p:cNvPr id="5" name="Content Placeholder 4"/>
          <p:cNvPicPr>
            <a:picLocks noGrp="1" noChangeAspect="1"/>
          </p:cNvPicPr>
          <p:nvPr>
            <p:ph idx="1"/>
          </p:nvPr>
        </p:nvPicPr>
        <p:blipFill>
          <a:blip r:embed="rId3"/>
          <a:stretch>
            <a:fillRect/>
          </a:stretch>
        </p:blipFill>
        <p:spPr>
          <a:xfrm>
            <a:off x="1787974" y="2510282"/>
            <a:ext cx="8616052" cy="929627"/>
          </a:xfrm>
          <a:prstGeom prst="rect">
            <a:avLst/>
          </a:prstGeom>
        </p:spPr>
      </p:pic>
    </p:spTree>
    <p:extLst>
      <p:ext uri="{BB962C8B-B14F-4D97-AF65-F5344CB8AC3E}">
        <p14:creationId xmlns:p14="http://schemas.microsoft.com/office/powerpoint/2010/main" val="581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22141"/>
            <a:ext cx="9601200" cy="1142385"/>
          </a:xfrm>
        </p:spPr>
        <p:txBody>
          <a:bodyPr/>
          <a:lstStyle/>
          <a:p>
            <a:r>
              <a:rPr lang="en-US" dirty="0" smtClean="0"/>
              <a:t>LLVM Compilation </a:t>
            </a:r>
            <a:r>
              <a:rPr lang="mr-IN" dirty="0" smtClean="0"/>
              <a:t>–</a:t>
            </a:r>
            <a:r>
              <a:rPr lang="en-US" dirty="0" smtClean="0"/>
              <a:t> Low Level Virtual Machine</a:t>
            </a:r>
            <a:endParaRPr lang="en-US" dirty="0"/>
          </a:p>
        </p:txBody>
      </p:sp>
      <p:pic>
        <p:nvPicPr>
          <p:cNvPr id="7" name="Content Placeholder 6"/>
          <p:cNvPicPr>
            <a:picLocks noGrp="1" noChangeAspect="1"/>
          </p:cNvPicPr>
          <p:nvPr>
            <p:ph idx="1"/>
          </p:nvPr>
        </p:nvPicPr>
        <p:blipFill>
          <a:blip r:embed="rId3"/>
          <a:stretch>
            <a:fillRect/>
          </a:stretch>
        </p:blipFill>
        <p:spPr>
          <a:xfrm>
            <a:off x="2514600" y="2546350"/>
            <a:ext cx="7162800" cy="2679700"/>
          </a:xfrm>
          <a:prstGeom prst="rect">
            <a:avLst/>
          </a:prstGeom>
        </p:spPr>
      </p:pic>
    </p:spTree>
    <p:extLst>
      <p:ext uri="{BB962C8B-B14F-4D97-AF65-F5344CB8AC3E}">
        <p14:creationId xmlns:p14="http://schemas.microsoft.com/office/powerpoint/2010/main" val="20064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Under the </a:t>
            </a:r>
            <a:r>
              <a:rPr lang="en-US" sz="2800" dirty="0" smtClean="0"/>
              <a:t>hood</a:t>
            </a:r>
          </a:p>
          <a:p>
            <a:r>
              <a:rPr lang="en-US" sz="2800" dirty="0" smtClean="0"/>
              <a:t>Compiler</a:t>
            </a:r>
          </a:p>
          <a:p>
            <a:r>
              <a:rPr lang="en-US" sz="2800" dirty="0" smtClean="0"/>
              <a:t>Command line tools</a:t>
            </a:r>
          </a:p>
          <a:p>
            <a:r>
              <a:rPr lang="en-US" sz="2800" dirty="0" smtClean="0"/>
              <a:t>Jailbreaking</a:t>
            </a:r>
          </a:p>
          <a:p>
            <a:endParaRPr lang="en-US" sz="2800"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Swift Compilation</a:t>
            </a:r>
            <a:endParaRPr lang="en-US" dirty="0"/>
          </a:p>
        </p:txBody>
      </p:sp>
      <p:pic>
        <p:nvPicPr>
          <p:cNvPr id="6" name="Content Placeholder 5"/>
          <p:cNvPicPr>
            <a:picLocks noGrp="1" noChangeAspect="1"/>
          </p:cNvPicPr>
          <p:nvPr>
            <p:ph idx="1"/>
          </p:nvPr>
        </p:nvPicPr>
        <p:blipFill>
          <a:blip r:embed="rId3"/>
          <a:stretch>
            <a:fillRect/>
          </a:stretch>
        </p:blipFill>
        <p:spPr>
          <a:xfrm>
            <a:off x="1561351" y="2858516"/>
            <a:ext cx="9335249" cy="817372"/>
          </a:xfrm>
          <a:prstGeom prst="rect">
            <a:avLst/>
          </a:prstGeom>
        </p:spPr>
      </p:pic>
    </p:spTree>
    <p:extLst>
      <p:ext uri="{BB962C8B-B14F-4D97-AF65-F5344CB8AC3E}">
        <p14:creationId xmlns:p14="http://schemas.microsoft.com/office/powerpoint/2010/main" val="170055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Peeling Back the Onion</a:t>
            </a:r>
            <a:endParaRPr lang="en-US" dirty="0"/>
          </a:p>
        </p:txBody>
      </p:sp>
      <p:sp>
        <p:nvSpPr>
          <p:cNvPr id="3" name="Content Placeholder 2"/>
          <p:cNvSpPr>
            <a:spLocks noGrp="1"/>
          </p:cNvSpPr>
          <p:nvPr>
            <p:ph idx="1"/>
          </p:nvPr>
        </p:nvSpPr>
        <p:spPr/>
        <p:txBody>
          <a:bodyPr/>
          <a:lstStyle/>
          <a:p>
            <a:pPr marL="0" indent="0">
              <a:buNone/>
            </a:pPr>
            <a:r>
              <a:rPr lang="mr-IN" dirty="0" err="1"/>
              <a:t>let</a:t>
            </a:r>
            <a:r>
              <a:rPr lang="mr-IN" dirty="0"/>
              <a:t> </a:t>
            </a:r>
            <a:r>
              <a:rPr lang="mr-IN" dirty="0" err="1"/>
              <a:t>a</a:t>
            </a:r>
            <a:r>
              <a:rPr lang="mr-IN" dirty="0"/>
              <a:t> = 3 </a:t>
            </a:r>
            <a:endParaRPr lang="en-US" dirty="0" smtClean="0"/>
          </a:p>
          <a:p>
            <a:pPr marL="0" indent="0">
              <a:buNone/>
            </a:pPr>
            <a:r>
              <a:rPr lang="mr-IN" dirty="0" err="1" smtClean="0"/>
              <a:t>let</a:t>
            </a:r>
            <a:r>
              <a:rPr lang="mr-IN" dirty="0" smtClean="0"/>
              <a:t> </a:t>
            </a:r>
            <a:r>
              <a:rPr lang="mr-IN" dirty="0" err="1"/>
              <a:t>b</a:t>
            </a:r>
            <a:r>
              <a:rPr lang="mr-IN" dirty="0"/>
              <a:t> = 4 </a:t>
            </a:r>
            <a:endParaRPr lang="en-US" dirty="0" smtClean="0"/>
          </a:p>
          <a:p>
            <a:pPr marL="0" indent="0">
              <a:buNone/>
            </a:pPr>
            <a:r>
              <a:rPr lang="mr-IN" dirty="0" err="1" smtClean="0"/>
              <a:t>let</a:t>
            </a:r>
            <a:r>
              <a:rPr lang="mr-IN" dirty="0" smtClean="0"/>
              <a:t> </a:t>
            </a:r>
            <a:r>
              <a:rPr lang="mr-IN" dirty="0" err="1"/>
              <a:t>c</a:t>
            </a:r>
            <a:r>
              <a:rPr lang="mr-IN" dirty="0"/>
              <a:t> = </a:t>
            </a:r>
            <a:r>
              <a:rPr lang="mr-IN" dirty="0" err="1"/>
              <a:t>a</a:t>
            </a:r>
            <a:r>
              <a:rPr lang="mr-IN" dirty="0"/>
              <a:t> + </a:t>
            </a:r>
            <a:r>
              <a:rPr lang="mr-IN" dirty="0" err="1"/>
              <a:t>b</a:t>
            </a:r>
            <a:r>
              <a:rPr lang="mr-IN" dirty="0"/>
              <a:t> </a:t>
            </a:r>
            <a:endParaRPr lang="en-US" dirty="0" smtClean="0"/>
          </a:p>
          <a:p>
            <a:pPr marL="0" indent="0">
              <a:buNone/>
            </a:pPr>
            <a:r>
              <a:rPr lang="mr-IN" dirty="0" err="1" smtClean="0"/>
              <a:t>print</a:t>
            </a:r>
            <a:r>
              <a:rPr lang="mr-IN" dirty="0" smtClean="0"/>
              <a:t>(</a:t>
            </a:r>
            <a:r>
              <a:rPr lang="mr-IN" dirty="0" err="1" smtClean="0"/>
              <a:t>c</a:t>
            </a:r>
            <a:r>
              <a:rPr lang="mr-IN" dirty="0"/>
              <a:t>)</a:t>
            </a:r>
            <a:endParaRPr lang="en-US" dirty="0"/>
          </a:p>
        </p:txBody>
      </p:sp>
    </p:spTree>
    <p:extLst>
      <p:ext uri="{BB962C8B-B14F-4D97-AF65-F5344CB8AC3E}">
        <p14:creationId xmlns:p14="http://schemas.microsoft.com/office/powerpoint/2010/main" val="9238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err="1"/>
              <a:t>swiftc</a:t>
            </a:r>
            <a:r>
              <a:rPr lang="en-US" dirty="0"/>
              <a:t> –help</a:t>
            </a:r>
            <a:endParaRPr lang="en-US" dirty="0"/>
          </a:p>
        </p:txBody>
      </p:sp>
      <p:sp>
        <p:nvSpPr>
          <p:cNvPr id="3" name="Content Placeholder 2"/>
          <p:cNvSpPr>
            <a:spLocks noGrp="1"/>
          </p:cNvSpPr>
          <p:nvPr>
            <p:ph idx="1"/>
          </p:nvPr>
        </p:nvSpPr>
        <p:spPr/>
        <p:txBody>
          <a:bodyPr/>
          <a:lstStyle/>
          <a:p>
            <a:pPr marL="0" indent="0">
              <a:buNone/>
            </a:pPr>
            <a:r>
              <a:rPr lang="en-US" dirty="0"/>
              <a:t>-dump-</a:t>
            </a:r>
            <a:r>
              <a:rPr lang="en-US" dirty="0" err="1"/>
              <a:t>ast</a:t>
            </a:r>
            <a:r>
              <a:rPr lang="en-US" dirty="0"/>
              <a:t>      </a:t>
            </a:r>
            <a:r>
              <a:rPr lang="en-US" dirty="0" smtClean="0"/>
              <a:t>	Parse </a:t>
            </a:r>
            <a:r>
              <a:rPr lang="en-US" dirty="0"/>
              <a:t>and ... dump AST(s) </a:t>
            </a:r>
            <a:r>
              <a:rPr lang="en-US" dirty="0"/>
              <a:t/>
            </a:r>
            <a:br>
              <a:rPr lang="en-US" dirty="0"/>
            </a:br>
            <a:r>
              <a:rPr lang="en-US" dirty="0" smtClean="0"/>
              <a:t>-</a:t>
            </a:r>
            <a:r>
              <a:rPr lang="en-US" dirty="0"/>
              <a:t>emit-</a:t>
            </a:r>
            <a:r>
              <a:rPr lang="en-US" dirty="0" err="1"/>
              <a:t>sil</a:t>
            </a:r>
            <a:r>
              <a:rPr lang="en-US" dirty="0"/>
              <a:t>      </a:t>
            </a:r>
            <a:r>
              <a:rPr lang="en-US" dirty="0" smtClean="0"/>
              <a:t>	Emit </a:t>
            </a:r>
            <a:r>
              <a:rPr lang="en-US" dirty="0"/>
              <a:t>canonical SIL file(s) </a:t>
            </a:r>
            <a:r>
              <a:rPr lang="en-US" dirty="0" smtClean="0"/>
              <a:t/>
            </a:r>
            <a:br>
              <a:rPr lang="en-US" dirty="0" smtClean="0"/>
            </a:br>
            <a:r>
              <a:rPr lang="en-US" dirty="0" smtClean="0"/>
              <a:t>-</a:t>
            </a:r>
            <a:r>
              <a:rPr lang="en-US" dirty="0"/>
              <a:t>emit-</a:t>
            </a:r>
            <a:r>
              <a:rPr lang="en-US" dirty="0" err="1"/>
              <a:t>ir</a:t>
            </a:r>
            <a:r>
              <a:rPr lang="en-US" dirty="0"/>
              <a:t>       </a:t>
            </a:r>
            <a:r>
              <a:rPr lang="en-US" dirty="0" smtClean="0"/>
              <a:t>	Emit </a:t>
            </a:r>
            <a:r>
              <a:rPr lang="en-US" dirty="0"/>
              <a:t>LLVM IR file(s) </a:t>
            </a:r>
            <a:r>
              <a:rPr lang="en-US" dirty="0" smtClean="0"/>
              <a:t/>
            </a:r>
            <a:br>
              <a:rPr lang="en-US" dirty="0" smtClean="0"/>
            </a:br>
            <a:r>
              <a:rPr lang="en-US" dirty="0" smtClean="0"/>
              <a:t>-emit-assembly	Emit </a:t>
            </a:r>
            <a:r>
              <a:rPr lang="en-US" dirty="0"/>
              <a:t>assembly file(s)</a:t>
            </a:r>
            <a:endParaRPr lang="en-US" dirty="0"/>
          </a:p>
        </p:txBody>
      </p:sp>
    </p:spTree>
    <p:extLst>
      <p:ext uri="{BB962C8B-B14F-4D97-AF65-F5344CB8AC3E}">
        <p14:creationId xmlns:p14="http://schemas.microsoft.com/office/powerpoint/2010/main" val="117714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Compile file</a:t>
            </a:r>
            <a:endParaRPr lang="en-US" dirty="0"/>
          </a:p>
        </p:txBody>
      </p:sp>
      <p:sp>
        <p:nvSpPr>
          <p:cNvPr id="3" name="Content Placeholder 2"/>
          <p:cNvSpPr>
            <a:spLocks noGrp="1"/>
          </p:cNvSpPr>
          <p:nvPr>
            <p:ph idx="1"/>
          </p:nvPr>
        </p:nvSpPr>
        <p:spPr/>
        <p:txBody>
          <a:bodyPr/>
          <a:lstStyle/>
          <a:p>
            <a:pPr marL="0" indent="0">
              <a:buNone/>
            </a:pPr>
            <a:r>
              <a:rPr lang="en-US" dirty="0" err="1" smtClean="0"/>
              <a:t>swiftc</a:t>
            </a:r>
            <a:r>
              <a:rPr lang="en-US" dirty="0" smtClean="0"/>
              <a:t> </a:t>
            </a:r>
            <a:r>
              <a:rPr lang="en-US" dirty="0"/>
              <a:t>–emit-executable </a:t>
            </a:r>
            <a:r>
              <a:rPr lang="en-US" dirty="0" err="1" smtClean="0"/>
              <a:t>onion.swift</a:t>
            </a:r>
            <a:endParaRPr lang="en-US" dirty="0" smtClean="0"/>
          </a:p>
          <a:p>
            <a:pPr marL="0" indent="0">
              <a:buNone/>
            </a:pPr>
            <a:r>
              <a:rPr lang="en-US" dirty="0" smtClean="0"/>
              <a:t>./onion</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7267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err="1"/>
              <a:t>swiftc</a:t>
            </a:r>
            <a:r>
              <a:rPr lang="en-US" dirty="0"/>
              <a:t> –dump-</a:t>
            </a:r>
            <a:r>
              <a:rPr lang="en-US" dirty="0" err="1"/>
              <a:t>ast</a:t>
            </a:r>
            <a:r>
              <a:rPr lang="en-US" dirty="0"/>
              <a:t> </a:t>
            </a:r>
            <a:r>
              <a:rPr lang="en-US" dirty="0" err="1"/>
              <a:t>onion.swift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2125980"/>
            <a:ext cx="9601200" cy="3520440"/>
          </a:xfrm>
        </p:spPr>
      </p:pic>
    </p:spTree>
    <p:extLst>
      <p:ext uri="{BB962C8B-B14F-4D97-AF65-F5344CB8AC3E}">
        <p14:creationId xmlns:p14="http://schemas.microsoft.com/office/powerpoint/2010/main" val="56750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err="1"/>
              <a:t>swiftc</a:t>
            </a:r>
            <a:r>
              <a:rPr lang="en-US" dirty="0"/>
              <a:t> –dump-</a:t>
            </a:r>
            <a:r>
              <a:rPr lang="en-US" dirty="0" err="1"/>
              <a:t>ast</a:t>
            </a:r>
            <a:r>
              <a:rPr lang="en-US" dirty="0"/>
              <a:t> </a:t>
            </a:r>
            <a:r>
              <a:rPr lang="en-US" dirty="0" err="1"/>
              <a:t>onion.swift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2849372"/>
            <a:ext cx="9116815" cy="1338580"/>
          </a:xfrm>
        </p:spPr>
      </p:pic>
    </p:spTree>
    <p:extLst>
      <p:ext uri="{BB962C8B-B14F-4D97-AF65-F5344CB8AC3E}">
        <p14:creationId xmlns:p14="http://schemas.microsoft.com/office/powerpoint/2010/main" val="122658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err="1"/>
              <a:t>swiftc</a:t>
            </a:r>
            <a:r>
              <a:rPr lang="en-US" dirty="0"/>
              <a:t> –emit-</a:t>
            </a:r>
            <a:r>
              <a:rPr lang="en-US" dirty="0" err="1"/>
              <a:t>sil</a:t>
            </a:r>
            <a:r>
              <a:rPr lang="en-US" dirty="0"/>
              <a:t> </a:t>
            </a:r>
            <a:r>
              <a:rPr lang="en-US" dirty="0" err="1"/>
              <a:t>onion.swift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2013034"/>
            <a:ext cx="9601200" cy="3746331"/>
          </a:xfrm>
        </p:spPr>
      </p:pic>
    </p:spTree>
    <p:extLst>
      <p:ext uri="{BB962C8B-B14F-4D97-AF65-F5344CB8AC3E}">
        <p14:creationId xmlns:p14="http://schemas.microsoft.com/office/powerpoint/2010/main" val="146304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err="1"/>
              <a:t>swiftc</a:t>
            </a:r>
            <a:r>
              <a:rPr lang="en-US" dirty="0"/>
              <a:t> –emit-</a:t>
            </a:r>
            <a:r>
              <a:rPr lang="en-US" dirty="0" err="1"/>
              <a:t>sil</a:t>
            </a:r>
            <a:r>
              <a:rPr lang="en-US" dirty="0"/>
              <a:t> </a:t>
            </a:r>
            <a:r>
              <a:rPr lang="en-US" dirty="0" err="1"/>
              <a:t>onion.swift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592" y="2727712"/>
            <a:ext cx="12658486" cy="2283200"/>
          </a:xfrm>
        </p:spPr>
      </p:pic>
    </p:spTree>
    <p:extLst>
      <p:ext uri="{BB962C8B-B14F-4D97-AF65-F5344CB8AC3E}">
        <p14:creationId xmlns:p14="http://schemas.microsoft.com/office/powerpoint/2010/main" val="48055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err="1"/>
              <a:t>swiftc</a:t>
            </a:r>
            <a:r>
              <a:rPr lang="en-US" dirty="0"/>
              <a:t> –emit-</a:t>
            </a:r>
            <a:r>
              <a:rPr lang="en-US" dirty="0" err="1"/>
              <a:t>ir</a:t>
            </a:r>
            <a:r>
              <a:rPr lang="en-US" dirty="0"/>
              <a:t> </a:t>
            </a:r>
            <a:r>
              <a:rPr lang="en-US" dirty="0" err="1"/>
              <a:t>onion.swift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7475" y="1981200"/>
            <a:ext cx="8017050" cy="3810000"/>
          </a:xfrm>
        </p:spPr>
      </p:pic>
    </p:spTree>
    <p:extLst>
      <p:ext uri="{BB962C8B-B14F-4D97-AF65-F5344CB8AC3E}">
        <p14:creationId xmlns:p14="http://schemas.microsoft.com/office/powerpoint/2010/main" val="67844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err="1"/>
              <a:t>swiftc</a:t>
            </a:r>
            <a:r>
              <a:rPr lang="en-US" dirty="0"/>
              <a:t> –emit-</a:t>
            </a:r>
            <a:r>
              <a:rPr lang="en-US" dirty="0" err="1"/>
              <a:t>ir</a:t>
            </a:r>
            <a:r>
              <a:rPr lang="en-US" dirty="0"/>
              <a:t> </a:t>
            </a:r>
            <a:r>
              <a:rPr lang="en-US" dirty="0" err="1"/>
              <a:t>onion.swift</a:t>
            </a:r>
            <a:endParaRPr lang="en-US" dirty="0"/>
          </a:p>
        </p:txBody>
      </p:sp>
      <p:sp>
        <p:nvSpPr>
          <p:cNvPr id="3" name="Content Placeholder 2"/>
          <p:cNvSpPr>
            <a:spLocks noGrp="1"/>
          </p:cNvSpPr>
          <p:nvPr>
            <p:ph idx="1"/>
          </p:nvPr>
        </p:nvSpPr>
        <p:spPr/>
        <p:txBody>
          <a:bodyPr/>
          <a:lstStyle/>
          <a:p>
            <a:r>
              <a:rPr lang="en-US" dirty="0"/>
              <a:t>%9 = call { i64, i1 } @llvm.sadd.with.overflow.i64(i64 %7, i64 %8)</a:t>
            </a:r>
            <a:endParaRPr lang="en-US" dirty="0"/>
          </a:p>
        </p:txBody>
      </p:sp>
    </p:spTree>
    <p:extLst>
      <p:ext uri="{BB962C8B-B14F-4D97-AF65-F5344CB8AC3E}">
        <p14:creationId xmlns:p14="http://schemas.microsoft.com/office/powerpoint/2010/main" val="11266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Under the Hood</a:t>
            </a:r>
            <a:endParaRPr lang="en-US" dirty="0"/>
          </a:p>
        </p:txBody>
      </p:sp>
      <p:sp>
        <p:nvSpPr>
          <p:cNvPr id="3" name="Content Placeholder 2"/>
          <p:cNvSpPr>
            <a:spLocks noGrp="1"/>
          </p:cNvSpPr>
          <p:nvPr>
            <p:ph idx="1"/>
          </p:nvPr>
        </p:nvSpPr>
        <p:spPr/>
        <p:txBody>
          <a:bodyPr/>
          <a:lstStyle/>
          <a:p>
            <a:r>
              <a:rPr lang="en-US" sz="2800" dirty="0" smtClean="0"/>
              <a:t>Based on Darwin (Apple Unix)</a:t>
            </a:r>
          </a:p>
          <a:p>
            <a:r>
              <a:rPr lang="en-US" sz="2800" dirty="0" smtClean="0"/>
              <a:t>Closest </a:t>
            </a:r>
            <a:r>
              <a:rPr lang="en-US" sz="2800" dirty="0" smtClean="0"/>
              <a:t>to BSD flavor</a:t>
            </a:r>
          </a:p>
          <a:p>
            <a:endParaRPr lang="en-US" sz="2800" dirty="0" smtClean="0"/>
          </a:p>
        </p:txBody>
      </p:sp>
    </p:spTree>
    <p:extLst>
      <p:ext uri="{BB962C8B-B14F-4D97-AF65-F5344CB8AC3E}">
        <p14:creationId xmlns:p14="http://schemas.microsoft.com/office/powerpoint/2010/main" val="103804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err="1"/>
              <a:t>swiftc</a:t>
            </a:r>
            <a:r>
              <a:rPr lang="en-US" dirty="0"/>
              <a:t> –emit-assembly </a:t>
            </a:r>
            <a:r>
              <a:rPr lang="en-US" dirty="0" err="1"/>
              <a:t>onion.swift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5600" y="1981200"/>
            <a:ext cx="6400800" cy="3810000"/>
          </a:xfrm>
        </p:spPr>
      </p:pic>
    </p:spTree>
    <p:extLst>
      <p:ext uri="{BB962C8B-B14F-4D97-AF65-F5344CB8AC3E}">
        <p14:creationId xmlns:p14="http://schemas.microsoft.com/office/powerpoint/2010/main" val="143112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err="1"/>
              <a:t>swiftc</a:t>
            </a:r>
            <a:r>
              <a:rPr lang="en-US" dirty="0"/>
              <a:t> –emit-assembly </a:t>
            </a:r>
            <a:r>
              <a:rPr lang="en-US" dirty="0" err="1"/>
              <a:t>onion.swift</a:t>
            </a:r>
            <a:endParaRPr lang="en-US" dirty="0"/>
          </a:p>
        </p:txBody>
      </p:sp>
      <p:sp>
        <p:nvSpPr>
          <p:cNvPr id="3" name="Content Placeholder 2"/>
          <p:cNvSpPr>
            <a:spLocks noGrp="1"/>
          </p:cNvSpPr>
          <p:nvPr>
            <p:ph idx="1"/>
          </p:nvPr>
        </p:nvSpPr>
        <p:spPr/>
        <p:txBody>
          <a:bodyPr/>
          <a:lstStyle/>
          <a:p>
            <a:pPr marL="0" indent="0">
              <a:buNone/>
            </a:pPr>
            <a:r>
              <a:rPr lang="en-US" dirty="0"/>
              <a:t>LBB1_2:</a:t>
            </a:r>
          </a:p>
          <a:p>
            <a:pPr marL="0" indent="0">
              <a:buNone/>
            </a:pPr>
            <a:r>
              <a:rPr lang="mr-IN" dirty="0"/>
              <a:t>        </a:t>
            </a:r>
            <a:r>
              <a:rPr lang="mr-IN" dirty="0" err="1"/>
              <a:t>movq</a:t>
            </a:r>
            <a:r>
              <a:rPr lang="mr-IN" dirty="0"/>
              <a:t>    -16(%</a:t>
            </a:r>
            <a:r>
              <a:rPr lang="mr-IN" dirty="0" err="1"/>
              <a:t>rbp</a:t>
            </a:r>
            <a:r>
              <a:rPr lang="mr-IN" dirty="0"/>
              <a:t>), %</a:t>
            </a:r>
            <a:r>
              <a:rPr lang="mr-IN" dirty="0" err="1"/>
              <a:t>rax</a:t>
            </a:r>
            <a:endParaRPr lang="mr-IN" dirty="0"/>
          </a:p>
          <a:p>
            <a:pPr marL="0" indent="0">
              <a:buNone/>
            </a:pPr>
            <a:r>
              <a:rPr lang="mr-IN" dirty="0"/>
              <a:t>        </a:t>
            </a:r>
            <a:r>
              <a:rPr lang="mr-IN" dirty="0" err="1"/>
              <a:t>addq</a:t>
            </a:r>
            <a:r>
              <a:rPr lang="mr-IN" dirty="0"/>
              <a:t>    $16, %</a:t>
            </a:r>
            <a:r>
              <a:rPr lang="mr-IN" dirty="0" err="1"/>
              <a:t>rsp</a:t>
            </a:r>
            <a:endParaRPr lang="mr-IN" dirty="0"/>
          </a:p>
          <a:p>
            <a:pPr marL="0" indent="0">
              <a:buNone/>
            </a:pPr>
            <a:r>
              <a:rPr lang="mr-IN" dirty="0"/>
              <a:t>        </a:t>
            </a:r>
            <a:r>
              <a:rPr lang="mr-IN" dirty="0" err="1"/>
              <a:t>popq</a:t>
            </a:r>
            <a:r>
              <a:rPr lang="mr-IN" dirty="0"/>
              <a:t>    %</a:t>
            </a:r>
            <a:r>
              <a:rPr lang="mr-IN" dirty="0" err="1"/>
              <a:t>rbp</a:t>
            </a:r>
            <a:endParaRPr lang="mr-IN" dirty="0"/>
          </a:p>
          <a:p>
            <a:pPr marL="0" indent="0">
              <a:buNone/>
            </a:pPr>
            <a:r>
              <a:rPr lang="mr-IN" dirty="0"/>
              <a:t>        </a:t>
            </a:r>
            <a:r>
              <a:rPr lang="mr-IN" dirty="0" err="1"/>
              <a:t>retq</a:t>
            </a:r>
            <a:endParaRPr lang="mr-IN" dirty="0"/>
          </a:p>
          <a:p>
            <a:endParaRPr lang="en-US" dirty="0"/>
          </a:p>
        </p:txBody>
      </p:sp>
    </p:spTree>
    <p:extLst>
      <p:ext uri="{BB962C8B-B14F-4D97-AF65-F5344CB8AC3E}">
        <p14:creationId xmlns:p14="http://schemas.microsoft.com/office/powerpoint/2010/main" val="195896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Hopper App</a:t>
            </a:r>
            <a:endParaRPr lang="en-US" dirty="0"/>
          </a:p>
        </p:txBody>
      </p:sp>
      <p:pic>
        <p:nvPicPr>
          <p:cNvPr id="4" name="Content Placeholder 3"/>
          <p:cNvPicPr>
            <a:picLocks noGrp="1" noChangeAspect="1"/>
          </p:cNvPicPr>
          <p:nvPr>
            <p:ph idx="1"/>
          </p:nvPr>
        </p:nvPicPr>
        <p:blipFill>
          <a:blip r:embed="rId3"/>
          <a:stretch>
            <a:fillRect/>
          </a:stretch>
        </p:blipFill>
        <p:spPr>
          <a:xfrm>
            <a:off x="1450857" y="1981200"/>
            <a:ext cx="9290286" cy="3810000"/>
          </a:xfrm>
          <a:prstGeom prst="rect">
            <a:avLst/>
          </a:prstGeom>
        </p:spPr>
      </p:pic>
    </p:spTree>
    <p:extLst>
      <p:ext uri="{BB962C8B-B14F-4D97-AF65-F5344CB8AC3E}">
        <p14:creationId xmlns:p14="http://schemas.microsoft.com/office/powerpoint/2010/main" val="92017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Command Line Tools</a:t>
            </a:r>
            <a:endParaRPr lang="en-US" dirty="0"/>
          </a:p>
        </p:txBody>
      </p:sp>
      <p:sp>
        <p:nvSpPr>
          <p:cNvPr id="3" name="Content Placeholder 2"/>
          <p:cNvSpPr>
            <a:spLocks noGrp="1"/>
          </p:cNvSpPr>
          <p:nvPr>
            <p:ph idx="1"/>
          </p:nvPr>
        </p:nvSpPr>
        <p:spPr>
          <a:xfrm>
            <a:off x="1295400" y="2017777"/>
            <a:ext cx="9601200" cy="3809999"/>
          </a:xfrm>
        </p:spPr>
        <p:txBody>
          <a:bodyPr/>
          <a:lstStyle/>
          <a:p>
            <a:r>
              <a:rPr lang="en-US" dirty="0" err="1" smtClean="0"/>
              <a:t>Xcrun</a:t>
            </a:r>
            <a:endParaRPr lang="en-US" dirty="0" smtClean="0"/>
          </a:p>
          <a:p>
            <a:r>
              <a:rPr lang="en-US" dirty="0" smtClean="0"/>
              <a:t>swift-build (same as </a:t>
            </a:r>
            <a:r>
              <a:rPr lang="en-US" dirty="0" err="1" smtClean="0"/>
              <a:t>swiftc</a:t>
            </a:r>
            <a:r>
              <a:rPr lang="en-US" dirty="0" smtClean="0"/>
              <a:t>)</a:t>
            </a:r>
          </a:p>
          <a:p>
            <a:r>
              <a:rPr lang="en-US" dirty="0" smtClean="0"/>
              <a:t>swift-build-tool</a:t>
            </a:r>
          </a:p>
          <a:p>
            <a:r>
              <a:rPr lang="en-US" dirty="0" smtClean="0"/>
              <a:t>swift-</a:t>
            </a:r>
            <a:r>
              <a:rPr lang="en-US" dirty="0" err="1" smtClean="0"/>
              <a:t>demangle</a:t>
            </a:r>
            <a:endParaRPr lang="en-US" dirty="0" smtClean="0"/>
          </a:p>
          <a:p>
            <a:r>
              <a:rPr lang="en-US" dirty="0" smtClean="0"/>
              <a:t>swift-package</a:t>
            </a:r>
          </a:p>
          <a:p>
            <a:r>
              <a:rPr lang="en-US" dirty="0" smtClean="0"/>
              <a:t>swift-test</a:t>
            </a:r>
          </a:p>
          <a:p>
            <a:endParaRPr lang="en-US" dirty="0" smtClean="0"/>
          </a:p>
          <a:p>
            <a:endParaRPr lang="en-US" dirty="0"/>
          </a:p>
        </p:txBody>
      </p:sp>
    </p:spTree>
    <p:extLst>
      <p:ext uri="{BB962C8B-B14F-4D97-AF65-F5344CB8AC3E}">
        <p14:creationId xmlns:p14="http://schemas.microsoft.com/office/powerpoint/2010/main" val="44379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Jailbreaking</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227" y="1981200"/>
            <a:ext cx="8629546" cy="3810000"/>
          </a:xfrm>
        </p:spPr>
      </p:pic>
    </p:spTree>
    <p:extLst>
      <p:ext uri="{BB962C8B-B14F-4D97-AF65-F5344CB8AC3E}">
        <p14:creationId xmlns:p14="http://schemas.microsoft.com/office/powerpoint/2010/main" val="210820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Jailbreaking</a:t>
            </a:r>
            <a:endParaRPr lang="en-US" dirty="0"/>
          </a:p>
        </p:txBody>
      </p:sp>
      <p:pic>
        <p:nvPicPr>
          <p:cNvPr id="4" name="Content Placeholder 3"/>
          <p:cNvPicPr>
            <a:picLocks noGrp="1" noChangeAspect="1"/>
          </p:cNvPicPr>
          <p:nvPr>
            <p:ph idx="1"/>
          </p:nvPr>
        </p:nvPicPr>
        <p:blipFill>
          <a:blip r:embed="rId3"/>
          <a:stretch>
            <a:fillRect/>
          </a:stretch>
        </p:blipFill>
        <p:spPr>
          <a:xfrm>
            <a:off x="2663698" y="2679700"/>
            <a:ext cx="6549554" cy="1691132"/>
          </a:xfrm>
          <a:prstGeom prst="rect">
            <a:avLst/>
          </a:prstGeom>
        </p:spPr>
      </p:pic>
    </p:spTree>
    <p:extLst>
      <p:ext uri="{BB962C8B-B14F-4D97-AF65-F5344CB8AC3E}">
        <p14:creationId xmlns:p14="http://schemas.microsoft.com/office/powerpoint/2010/main" val="17939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Jailbreaking</a:t>
            </a:r>
            <a:endParaRPr lang="en-US" dirty="0"/>
          </a:p>
        </p:txBody>
      </p:sp>
      <p:pic>
        <p:nvPicPr>
          <p:cNvPr id="5" name="Picture 4"/>
          <p:cNvPicPr>
            <a:picLocks noChangeAspect="1"/>
          </p:cNvPicPr>
          <p:nvPr/>
        </p:nvPicPr>
        <p:blipFill>
          <a:blip r:embed="rId3"/>
          <a:stretch>
            <a:fillRect/>
          </a:stretch>
        </p:blipFill>
        <p:spPr>
          <a:xfrm>
            <a:off x="4032250" y="2495550"/>
            <a:ext cx="4127500" cy="1866900"/>
          </a:xfrm>
          <a:prstGeom prst="rect">
            <a:avLst/>
          </a:prstGeom>
        </p:spPr>
      </p:pic>
    </p:spTree>
    <p:extLst>
      <p:ext uri="{BB962C8B-B14F-4D97-AF65-F5344CB8AC3E}">
        <p14:creationId xmlns:p14="http://schemas.microsoft.com/office/powerpoint/2010/main" val="73993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Jailbreaking</a:t>
            </a:r>
            <a:endParaRPr lang="en-US" dirty="0"/>
          </a:p>
        </p:txBody>
      </p:sp>
      <p:pic>
        <p:nvPicPr>
          <p:cNvPr id="3" name="Picture 2"/>
          <p:cNvPicPr>
            <a:picLocks noChangeAspect="1"/>
          </p:cNvPicPr>
          <p:nvPr/>
        </p:nvPicPr>
        <p:blipFill>
          <a:blip r:embed="rId3"/>
          <a:stretch>
            <a:fillRect/>
          </a:stretch>
        </p:blipFill>
        <p:spPr>
          <a:xfrm>
            <a:off x="4032250" y="2495550"/>
            <a:ext cx="4127500" cy="1866900"/>
          </a:xfrm>
          <a:prstGeom prst="rect">
            <a:avLst/>
          </a:prstGeom>
        </p:spPr>
      </p:pic>
    </p:spTree>
    <p:extLst>
      <p:ext uri="{BB962C8B-B14F-4D97-AF65-F5344CB8AC3E}">
        <p14:creationId xmlns:p14="http://schemas.microsoft.com/office/powerpoint/2010/main" val="40353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Jailbreaking</a:t>
            </a:r>
            <a:endParaRPr lang="en-US" dirty="0"/>
          </a:p>
        </p:txBody>
      </p:sp>
      <p:pic>
        <p:nvPicPr>
          <p:cNvPr id="4" name="Picture 3"/>
          <p:cNvPicPr>
            <a:picLocks noChangeAspect="1"/>
          </p:cNvPicPr>
          <p:nvPr/>
        </p:nvPicPr>
        <p:blipFill>
          <a:blip r:embed="rId3"/>
          <a:stretch>
            <a:fillRect/>
          </a:stretch>
        </p:blipFill>
        <p:spPr>
          <a:xfrm>
            <a:off x="3098800" y="2171700"/>
            <a:ext cx="5994400" cy="2514600"/>
          </a:xfrm>
          <a:prstGeom prst="rect">
            <a:avLst/>
          </a:prstGeom>
        </p:spPr>
      </p:pic>
    </p:spTree>
    <p:extLst>
      <p:ext uri="{BB962C8B-B14F-4D97-AF65-F5344CB8AC3E}">
        <p14:creationId xmlns:p14="http://schemas.microsoft.com/office/powerpoint/2010/main" val="53405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Jailbreaking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3450" y="2178050"/>
            <a:ext cx="7785100" cy="3416300"/>
          </a:xfrm>
        </p:spPr>
      </p:pic>
    </p:spTree>
    <p:extLst>
      <p:ext uri="{BB962C8B-B14F-4D97-AF65-F5344CB8AC3E}">
        <p14:creationId xmlns:p14="http://schemas.microsoft.com/office/powerpoint/2010/main" val="179853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Under the </a:t>
            </a:r>
            <a:r>
              <a:rPr lang="en-US" dirty="0" smtClean="0"/>
              <a:t>Hood </a:t>
            </a:r>
            <a:r>
              <a:rPr lang="mr-IN" dirty="0" smtClean="0"/>
              <a:t>–</a:t>
            </a:r>
            <a:r>
              <a:rPr lang="en-US" dirty="0"/>
              <a:t> </a:t>
            </a:r>
            <a:r>
              <a:rPr lang="en-US" dirty="0" smtClean="0"/>
              <a:t>Core OS Layer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5488" y="2035556"/>
            <a:ext cx="6131008" cy="3743452"/>
          </a:xfrm>
        </p:spPr>
      </p:pic>
    </p:spTree>
    <p:extLst>
      <p:ext uri="{BB962C8B-B14F-4D97-AF65-F5344CB8AC3E}">
        <p14:creationId xmlns:p14="http://schemas.microsoft.com/office/powerpoint/2010/main" val="573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Jailbreaking</a:t>
            </a:r>
            <a:endParaRPr lang="en-US" dirty="0"/>
          </a:p>
        </p:txBody>
      </p:sp>
      <p:sp>
        <p:nvSpPr>
          <p:cNvPr id="3" name="Content Placeholder 2"/>
          <p:cNvSpPr>
            <a:spLocks noGrp="1"/>
          </p:cNvSpPr>
          <p:nvPr>
            <p:ph idx="1"/>
          </p:nvPr>
        </p:nvSpPr>
        <p:spPr/>
        <p:txBody>
          <a:bodyPr/>
          <a:lstStyle/>
          <a:p>
            <a:r>
              <a:rPr lang="en-US" dirty="0" err="1"/>
              <a:t>ssh</a:t>
            </a:r>
            <a:r>
              <a:rPr lang="en-US" dirty="0"/>
              <a:t> root@10.5.2.5</a:t>
            </a:r>
            <a:endParaRPr lang="en-US" dirty="0" smtClean="0"/>
          </a:p>
          <a:p>
            <a:r>
              <a:rPr lang="en-US" dirty="0" smtClean="0"/>
              <a:t>cd </a:t>
            </a:r>
            <a:r>
              <a:rPr lang="en-US" dirty="0"/>
              <a:t>/private/</a:t>
            </a:r>
            <a:r>
              <a:rPr lang="en-US" dirty="0" err="1"/>
              <a:t>var</a:t>
            </a:r>
            <a:r>
              <a:rPr lang="en-US" dirty="0"/>
              <a:t>/mobile/Containers/Bundle/Application</a:t>
            </a:r>
            <a:endParaRPr lang="en-US" dirty="0"/>
          </a:p>
        </p:txBody>
      </p:sp>
    </p:spTree>
    <p:extLst>
      <p:ext uri="{BB962C8B-B14F-4D97-AF65-F5344CB8AC3E}">
        <p14:creationId xmlns:p14="http://schemas.microsoft.com/office/powerpoint/2010/main" val="18666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Jailbreaking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6597" y="2936494"/>
            <a:ext cx="11101141" cy="794258"/>
          </a:xfrm>
        </p:spPr>
      </p:pic>
    </p:spTree>
    <p:extLst>
      <p:ext uri="{BB962C8B-B14F-4D97-AF65-F5344CB8AC3E}">
        <p14:creationId xmlns:p14="http://schemas.microsoft.com/office/powerpoint/2010/main" val="187659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OWASP Top 10</a:t>
            </a:r>
            <a:endParaRPr lang="en-US" dirty="0"/>
          </a:p>
        </p:txBody>
      </p:sp>
      <p:sp>
        <p:nvSpPr>
          <p:cNvPr id="3" name="Content Placeholder 2"/>
          <p:cNvSpPr>
            <a:spLocks noGrp="1"/>
          </p:cNvSpPr>
          <p:nvPr>
            <p:ph idx="1"/>
          </p:nvPr>
        </p:nvSpPr>
        <p:spPr>
          <a:xfrm>
            <a:off x="1295400" y="1865694"/>
            <a:ext cx="9601200" cy="3809999"/>
          </a:xfrm>
        </p:spPr>
        <p:txBody>
          <a:bodyPr>
            <a:noAutofit/>
          </a:bodyPr>
          <a:lstStyle/>
          <a:p>
            <a:pPr marL="0" indent="0">
              <a:buNone/>
            </a:pPr>
            <a:r>
              <a:rPr lang="en-US" sz="2800" dirty="0"/>
              <a:t>M1: Weak Server Side </a:t>
            </a:r>
            <a:r>
              <a:rPr lang="en-US" sz="2800" dirty="0" smtClean="0"/>
              <a:t>Controls</a:t>
            </a:r>
            <a:br>
              <a:rPr lang="en-US" sz="2800" dirty="0" smtClean="0"/>
            </a:br>
            <a:r>
              <a:rPr lang="en-US" sz="2800" dirty="0" smtClean="0"/>
              <a:t>M2</a:t>
            </a:r>
            <a:r>
              <a:rPr lang="en-US" sz="2800" dirty="0"/>
              <a:t>: Insecure Data </a:t>
            </a:r>
            <a:r>
              <a:rPr lang="en-US" sz="2800" dirty="0" smtClean="0"/>
              <a:t>Storage</a:t>
            </a:r>
            <a:br>
              <a:rPr lang="en-US" sz="2800" dirty="0" smtClean="0"/>
            </a:br>
            <a:r>
              <a:rPr lang="en-US" sz="2800" dirty="0" smtClean="0"/>
              <a:t>M3</a:t>
            </a:r>
            <a:r>
              <a:rPr lang="en-US" sz="2800" dirty="0"/>
              <a:t>: Insufficient Transport Layer </a:t>
            </a:r>
            <a:r>
              <a:rPr lang="en-US" sz="2800" dirty="0" smtClean="0"/>
              <a:t>Protection</a:t>
            </a:r>
            <a:br>
              <a:rPr lang="en-US" sz="2800" dirty="0" smtClean="0"/>
            </a:br>
            <a:r>
              <a:rPr lang="en-US" sz="2800" dirty="0" smtClean="0"/>
              <a:t>M4</a:t>
            </a:r>
            <a:r>
              <a:rPr lang="en-US" sz="2800" dirty="0"/>
              <a:t>: Unintended Data </a:t>
            </a:r>
            <a:r>
              <a:rPr lang="en-US" sz="2800" dirty="0" smtClean="0"/>
              <a:t>Leakage</a:t>
            </a:r>
            <a:br>
              <a:rPr lang="en-US" sz="2800" dirty="0" smtClean="0"/>
            </a:br>
            <a:r>
              <a:rPr lang="en-US" sz="2800" dirty="0" smtClean="0"/>
              <a:t>M5</a:t>
            </a:r>
            <a:r>
              <a:rPr lang="en-US" sz="2800" dirty="0"/>
              <a:t>: Poor Authorization and </a:t>
            </a:r>
            <a:r>
              <a:rPr lang="en-US" sz="2800" dirty="0" smtClean="0"/>
              <a:t>Authentication</a:t>
            </a:r>
            <a:br>
              <a:rPr lang="en-US" sz="2800" dirty="0" smtClean="0"/>
            </a:br>
            <a:r>
              <a:rPr lang="en-US" sz="2800" dirty="0" smtClean="0"/>
              <a:t>M6</a:t>
            </a:r>
            <a:r>
              <a:rPr lang="en-US" sz="2800" dirty="0"/>
              <a:t>: Broken </a:t>
            </a:r>
            <a:r>
              <a:rPr lang="en-US" sz="2800" dirty="0" smtClean="0"/>
              <a:t>Cryptography</a:t>
            </a:r>
            <a:br>
              <a:rPr lang="en-US" sz="2800" dirty="0" smtClean="0"/>
            </a:br>
            <a:r>
              <a:rPr lang="en-US" sz="2800" dirty="0" smtClean="0"/>
              <a:t>M7</a:t>
            </a:r>
            <a:r>
              <a:rPr lang="en-US" sz="2800" dirty="0"/>
              <a:t>: Client Side </a:t>
            </a:r>
            <a:r>
              <a:rPr lang="en-US" sz="2800" dirty="0" smtClean="0"/>
              <a:t>Injection</a:t>
            </a:r>
            <a:br>
              <a:rPr lang="en-US" sz="2800" dirty="0" smtClean="0"/>
            </a:br>
            <a:r>
              <a:rPr lang="en-US" sz="2800" dirty="0" smtClean="0"/>
              <a:t>M8</a:t>
            </a:r>
            <a:r>
              <a:rPr lang="en-US" sz="2800" dirty="0"/>
              <a:t>: Security Decisions via Untrusted </a:t>
            </a:r>
            <a:r>
              <a:rPr lang="en-US" sz="2800" dirty="0" smtClean="0"/>
              <a:t>Inputs</a:t>
            </a:r>
            <a:br>
              <a:rPr lang="en-US" sz="2800" dirty="0" smtClean="0"/>
            </a:br>
            <a:r>
              <a:rPr lang="en-US" sz="2800" dirty="0" smtClean="0"/>
              <a:t>M9</a:t>
            </a:r>
            <a:r>
              <a:rPr lang="en-US" sz="2800" dirty="0"/>
              <a:t>: Improper Session </a:t>
            </a:r>
            <a:r>
              <a:rPr lang="en-US" sz="2800" dirty="0" smtClean="0"/>
              <a:t>Handling</a:t>
            </a:r>
            <a:br>
              <a:rPr lang="en-US" sz="2800" dirty="0" smtClean="0"/>
            </a:br>
            <a:r>
              <a:rPr lang="en-US" sz="2800" dirty="0" smtClean="0"/>
              <a:t>M10</a:t>
            </a:r>
            <a:r>
              <a:rPr lang="en-US" sz="2800" dirty="0"/>
              <a:t>: Lack of Binary Protections</a:t>
            </a:r>
          </a:p>
        </p:txBody>
      </p:sp>
    </p:spTree>
    <p:extLst>
      <p:ext uri="{BB962C8B-B14F-4D97-AF65-F5344CB8AC3E}">
        <p14:creationId xmlns:p14="http://schemas.microsoft.com/office/powerpoint/2010/main" val="65519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8717"/>
            <a:ext cx="9601200" cy="1142385"/>
          </a:xfrm>
        </p:spPr>
        <p:txBody>
          <a:bodyPr/>
          <a:lstStyle/>
          <a:p>
            <a:r>
              <a:rPr lang="en-US" dirty="0" smtClean="0"/>
              <a:t>OWASP Top 10</a:t>
            </a:r>
            <a:endParaRPr lang="en-US" dirty="0"/>
          </a:p>
        </p:txBody>
      </p:sp>
      <p:pic>
        <p:nvPicPr>
          <p:cNvPr id="4" name="Content Placeholder 3"/>
          <p:cNvPicPr>
            <a:picLocks noGrp="1" noChangeAspect="1"/>
          </p:cNvPicPr>
          <p:nvPr>
            <p:ph idx="1"/>
          </p:nvPr>
        </p:nvPicPr>
        <p:blipFill>
          <a:blip r:embed="rId3"/>
          <a:stretch>
            <a:fillRect/>
          </a:stretch>
        </p:blipFill>
        <p:spPr>
          <a:xfrm>
            <a:off x="4624045" y="792480"/>
            <a:ext cx="7382456" cy="5718048"/>
          </a:xfrm>
          <a:prstGeom prst="rect">
            <a:avLst/>
          </a:prstGeom>
        </p:spPr>
      </p:pic>
    </p:spTree>
    <p:extLst>
      <p:ext uri="{BB962C8B-B14F-4D97-AF65-F5344CB8AC3E}">
        <p14:creationId xmlns:p14="http://schemas.microsoft.com/office/powerpoint/2010/main" val="203977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Agile Swift</a:t>
            </a:r>
            <a:endParaRPr lang="en-US" sz="2800" dirty="0" smtClean="0"/>
          </a:p>
        </p:txBody>
      </p:sp>
    </p:spTree>
    <p:extLst>
      <p:ext uri="{BB962C8B-B14F-4D97-AF65-F5344CB8AC3E}">
        <p14:creationId xmlns:p14="http://schemas.microsoft.com/office/powerpoint/2010/main" val="126611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Under the </a:t>
            </a:r>
            <a:r>
              <a:rPr lang="en-US" dirty="0" smtClean="0"/>
              <a:t>Hood </a:t>
            </a:r>
            <a:r>
              <a:rPr lang="mr-IN" dirty="0" smtClean="0"/>
              <a:t>–</a:t>
            </a:r>
            <a:r>
              <a:rPr lang="en-US" dirty="0"/>
              <a:t> </a:t>
            </a:r>
            <a:r>
              <a:rPr lang="en-US" dirty="0" smtClean="0"/>
              <a:t>Core Services Layer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5488" y="2035556"/>
            <a:ext cx="6131008" cy="3743452"/>
          </a:xfrm>
        </p:spPr>
      </p:pic>
    </p:spTree>
    <p:extLst>
      <p:ext uri="{BB962C8B-B14F-4D97-AF65-F5344CB8AC3E}">
        <p14:creationId xmlns:p14="http://schemas.microsoft.com/office/powerpoint/2010/main" val="199805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Under the </a:t>
            </a:r>
            <a:r>
              <a:rPr lang="en-US" dirty="0" smtClean="0"/>
              <a:t>Hood </a:t>
            </a:r>
            <a:r>
              <a:rPr lang="mr-IN" dirty="0" smtClean="0"/>
              <a:t>–</a:t>
            </a:r>
            <a:r>
              <a:rPr lang="en-US" dirty="0"/>
              <a:t> </a:t>
            </a:r>
            <a:r>
              <a:rPr lang="en-US" dirty="0" smtClean="0"/>
              <a:t>Media Layer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5488" y="2035556"/>
            <a:ext cx="6131008" cy="3743452"/>
          </a:xfrm>
        </p:spPr>
      </p:pic>
    </p:spTree>
    <p:extLst>
      <p:ext uri="{BB962C8B-B14F-4D97-AF65-F5344CB8AC3E}">
        <p14:creationId xmlns:p14="http://schemas.microsoft.com/office/powerpoint/2010/main" val="113251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Under the </a:t>
            </a:r>
            <a:r>
              <a:rPr lang="en-US" dirty="0" smtClean="0"/>
              <a:t>Hood </a:t>
            </a:r>
            <a:r>
              <a:rPr lang="mr-IN" dirty="0" smtClean="0"/>
              <a:t>–</a:t>
            </a:r>
            <a:r>
              <a:rPr lang="en-US" dirty="0"/>
              <a:t> </a:t>
            </a:r>
            <a:r>
              <a:rPr lang="en-US" dirty="0" smtClean="0"/>
              <a:t>Cocoa Touch Layer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5488" y="2035556"/>
            <a:ext cx="6131008" cy="3743452"/>
          </a:xfrm>
        </p:spPr>
      </p:pic>
    </p:spTree>
    <p:extLst>
      <p:ext uri="{BB962C8B-B14F-4D97-AF65-F5344CB8AC3E}">
        <p14:creationId xmlns:p14="http://schemas.microsoft.com/office/powerpoint/2010/main" val="148420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a:t>
            </a:r>
            <a:endParaRPr lang="en-US" dirty="0"/>
          </a:p>
        </p:txBody>
      </p:sp>
      <p:pic>
        <p:nvPicPr>
          <p:cNvPr id="5" name="Content Placeholder 4"/>
          <p:cNvPicPr>
            <a:picLocks noGrp="1" noChangeAspect="1"/>
          </p:cNvPicPr>
          <p:nvPr>
            <p:ph idx="1"/>
          </p:nvPr>
        </p:nvPicPr>
        <p:blipFill>
          <a:blip r:embed="rId3"/>
          <a:stretch>
            <a:fillRect/>
          </a:stretch>
        </p:blipFill>
        <p:spPr>
          <a:xfrm>
            <a:off x="1568450" y="3048000"/>
            <a:ext cx="9055100" cy="1676400"/>
          </a:xfrm>
          <a:prstGeom prst="rect">
            <a:avLst/>
          </a:prstGeom>
        </p:spPr>
      </p:pic>
    </p:spTree>
    <p:extLst>
      <p:ext uri="{BB962C8B-B14F-4D97-AF65-F5344CB8AC3E}">
        <p14:creationId xmlns:p14="http://schemas.microsoft.com/office/powerpoint/2010/main" val="186762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System Hierarchy - Applications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8847" y="1981200"/>
            <a:ext cx="7214305" cy="3810000"/>
          </a:xfrm>
        </p:spPr>
      </p:pic>
    </p:spTree>
    <p:extLst>
      <p:ext uri="{BB962C8B-B14F-4D97-AF65-F5344CB8AC3E}">
        <p14:creationId xmlns:p14="http://schemas.microsoft.com/office/powerpoint/2010/main" val="67365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2565</Words>
  <Application>Microsoft Macintosh PowerPoint</Application>
  <PresentationFormat>Widescreen</PresentationFormat>
  <Paragraphs>326</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Mangal</vt:lpstr>
      <vt:lpstr>Arial</vt:lpstr>
      <vt:lpstr>Diamond Grid 16x9</vt:lpstr>
      <vt:lpstr>Building iOS Swift apps</vt:lpstr>
      <vt:lpstr>Agenda</vt:lpstr>
      <vt:lpstr>iOS Under the Hood</vt:lpstr>
      <vt:lpstr>iOS Under the Hood – Core OS Layer</vt:lpstr>
      <vt:lpstr>iOS Under the Hood – Core Services Layer</vt:lpstr>
      <vt:lpstr>iOS Under the Hood – Media Layer</vt:lpstr>
      <vt:lpstr>iOS Under the Hood – Cocoa Touch Layer</vt:lpstr>
      <vt:lpstr>iOS System Hierarchy</vt:lpstr>
      <vt:lpstr>iOS System Hierarchy - Applications</vt:lpstr>
      <vt:lpstr>iOS System Hierarchy - Library</vt:lpstr>
      <vt:lpstr>iOS System Hierarchy - Bin</vt:lpstr>
      <vt:lpstr>iOS System Hierarchy</vt:lpstr>
      <vt:lpstr>iOS System Hierarchy - System</vt:lpstr>
      <vt:lpstr>iOS System Hierarchy</vt:lpstr>
      <vt:lpstr>iOS System Hierarchy - var</vt:lpstr>
      <vt:lpstr>iOS System Hierarchy - etc</vt:lpstr>
      <vt:lpstr>iOS System Hierarchy – /etc/passwd</vt:lpstr>
      <vt:lpstr>Traditional Compiler</vt:lpstr>
      <vt:lpstr>LLVM Compilation – Low Level Virtual Machine</vt:lpstr>
      <vt:lpstr>Swift Compilation</vt:lpstr>
      <vt:lpstr>Peeling Back the Onion</vt:lpstr>
      <vt:lpstr>swiftc –help</vt:lpstr>
      <vt:lpstr>Compile file</vt:lpstr>
      <vt:lpstr>swiftc –dump-ast onion.swift</vt:lpstr>
      <vt:lpstr>swiftc –dump-ast onion.swift</vt:lpstr>
      <vt:lpstr>swiftc –emit-sil onion.swift</vt:lpstr>
      <vt:lpstr>swiftc –emit-sil onion.swift</vt:lpstr>
      <vt:lpstr>swiftc –emit-ir onion.swift</vt:lpstr>
      <vt:lpstr>swiftc –emit-ir onion.swift</vt:lpstr>
      <vt:lpstr>swiftc –emit-assembly onion.swift</vt:lpstr>
      <vt:lpstr>swiftc –emit-assembly onion.swift</vt:lpstr>
      <vt:lpstr>Hopper App</vt:lpstr>
      <vt:lpstr>Command Line Tools</vt:lpstr>
      <vt:lpstr>Jailbreaking</vt:lpstr>
      <vt:lpstr>Jailbreaking</vt:lpstr>
      <vt:lpstr>Jailbreaking</vt:lpstr>
      <vt:lpstr>Jailbreaking</vt:lpstr>
      <vt:lpstr>Jailbreaking</vt:lpstr>
      <vt:lpstr>Jailbreaking</vt:lpstr>
      <vt:lpstr>Jailbreaking</vt:lpstr>
      <vt:lpstr>Jailbreaking</vt:lpstr>
      <vt:lpstr>OWASP Top 10</vt:lpstr>
      <vt:lpstr>OWASP Top 10</vt:lpstr>
      <vt:lpstr>Agenda</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2017-02-07T22:32:55Z</cp:lastPrinted>
  <dcterms:created xsi:type="dcterms:W3CDTF">2016-08-20T19:03:32Z</dcterms:created>
  <dcterms:modified xsi:type="dcterms:W3CDTF">2017-03-14T20:18:58Z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